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372" r:id="rId3"/>
    <p:sldId id="361" r:id="rId4"/>
    <p:sldId id="368" r:id="rId5"/>
    <p:sldId id="346" r:id="rId6"/>
    <p:sldId id="369" r:id="rId7"/>
    <p:sldId id="363" r:id="rId8"/>
    <p:sldId id="335" r:id="rId9"/>
    <p:sldId id="262" r:id="rId10"/>
    <p:sldId id="267" r:id="rId11"/>
    <p:sldId id="338" r:id="rId12"/>
    <p:sldId id="268" r:id="rId13"/>
    <p:sldId id="266" r:id="rId14"/>
    <p:sldId id="339" r:id="rId15"/>
    <p:sldId id="340" r:id="rId16"/>
    <p:sldId id="279" r:id="rId17"/>
    <p:sldId id="331" r:id="rId18"/>
    <p:sldId id="324" r:id="rId19"/>
    <p:sldId id="325" r:id="rId20"/>
    <p:sldId id="326" r:id="rId21"/>
    <p:sldId id="370" r:id="rId22"/>
    <p:sldId id="328" r:id="rId23"/>
    <p:sldId id="329" r:id="rId24"/>
    <p:sldId id="327" r:id="rId25"/>
    <p:sldId id="332" r:id="rId26"/>
    <p:sldId id="381" r:id="rId27"/>
    <p:sldId id="344" r:id="rId28"/>
    <p:sldId id="380" r:id="rId29"/>
    <p:sldId id="393" r:id="rId30"/>
    <p:sldId id="401" r:id="rId31"/>
    <p:sldId id="394" r:id="rId32"/>
    <p:sldId id="395" r:id="rId33"/>
    <p:sldId id="396" r:id="rId34"/>
    <p:sldId id="391" r:id="rId35"/>
    <p:sldId id="397" r:id="rId36"/>
    <p:sldId id="334" r:id="rId37"/>
    <p:sldId id="367" r:id="rId38"/>
    <p:sldId id="375" r:id="rId39"/>
    <p:sldId id="272" r:id="rId40"/>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624"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ECB4D8-DB02-4DC6-A0A2-4F2EBAE1DC9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1243" autoAdjust="0"/>
  </p:normalViewPr>
  <p:slideViewPr>
    <p:cSldViewPr showGuides="1">
      <p:cViewPr varScale="1">
        <p:scale>
          <a:sx n="100" d="100"/>
          <a:sy n="100" d="100"/>
        </p:scale>
        <p:origin x="624" y="102"/>
      </p:cViewPr>
      <p:guideLst>
        <p:guide orient="horz" pos="2160"/>
        <p:guide orient="horz" pos="624"/>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790083-8894-47B0-A7CE-E4EB53F17423}" type="doc">
      <dgm:prSet loTypeId="urn:microsoft.com/office/officeart/2005/8/layout/hList7" loCatId="list" qsTypeId="urn:microsoft.com/office/officeart/2005/8/quickstyle/simple1" qsCatId="simple" csTypeId="urn:microsoft.com/office/officeart/2005/8/colors/accent1_2" csCatId="accent1" phldr="1"/>
      <dgm:spPr/>
    </dgm:pt>
    <dgm:pt modelId="{BF754E9D-3415-4F79-A257-0B17BB570FE5}">
      <dgm:prSet phldrT="[Text]">
        <dgm:style>
          <a:lnRef idx="0">
            <a:scrgbClr r="0" g="0" b="0"/>
          </a:lnRef>
          <a:fillRef idx="0">
            <a:scrgbClr r="0" g="0" b="0"/>
          </a:fillRef>
          <a:effectRef idx="0">
            <a:scrgbClr r="0" g="0" b="0"/>
          </a:effectRef>
          <a:fontRef idx="minor">
            <a:schemeClr val="lt1"/>
          </a:fontRef>
        </dgm:style>
      </dgm:prSet>
      <dgm:spPr>
        <a:solidFill>
          <a:srgbClr val="92D050"/>
        </a:solidFill>
        <a:ln>
          <a:noFill/>
        </a:ln>
      </dgm:spPr>
      <dgm:t>
        <a:bodyPr/>
        <a:lstStyle/>
        <a:p>
          <a:r>
            <a:rPr lang="en-US" b="1" dirty="0"/>
            <a:t>Government</a:t>
          </a:r>
        </a:p>
        <a:p>
          <a:r>
            <a:rPr lang="en-US" b="1" u="none" dirty="0">
              <a:solidFill>
                <a:schemeClr val="accent1"/>
              </a:solidFill>
            </a:rPr>
            <a:t>Infrastructure </a:t>
          </a:r>
        </a:p>
        <a:p>
          <a:endParaRPr lang="en-US" dirty="0">
            <a:solidFill>
              <a:schemeClr val="accent3"/>
            </a:solidFill>
          </a:endParaRPr>
        </a:p>
      </dgm:t>
    </dgm:pt>
    <dgm:pt modelId="{05513101-90F3-4DCB-B130-0C2C52164407}" type="parTrans" cxnId="{AF34736F-7076-479B-9071-D88657DA59AA}">
      <dgm:prSet/>
      <dgm:spPr/>
      <dgm:t>
        <a:bodyPr/>
        <a:lstStyle/>
        <a:p>
          <a:endParaRPr lang="en-US"/>
        </a:p>
      </dgm:t>
    </dgm:pt>
    <dgm:pt modelId="{2DDD657A-8A78-40C9-AD0D-0476780A2E07}" type="sibTrans" cxnId="{AF34736F-7076-479B-9071-D88657DA59AA}">
      <dgm:prSet/>
      <dgm:spPr/>
      <dgm:t>
        <a:bodyPr/>
        <a:lstStyle/>
        <a:p>
          <a:endParaRPr lang="en-US"/>
        </a:p>
      </dgm:t>
    </dgm:pt>
    <dgm:pt modelId="{98F188C8-3374-4414-A7C1-743DECE07803}">
      <dgm:prSet phldrT="[Text]"/>
      <dgm:spPr/>
      <dgm:t>
        <a:bodyPr/>
        <a:lstStyle/>
        <a:p>
          <a:r>
            <a:rPr lang="en-US" dirty="0"/>
            <a:t>Neighborhoods</a:t>
          </a:r>
        </a:p>
      </dgm:t>
    </dgm:pt>
    <dgm:pt modelId="{6452F41F-688A-4908-8DF0-8592DF31BAF0}" type="parTrans" cxnId="{EE2A548D-1882-42DA-A461-160EB183C191}">
      <dgm:prSet/>
      <dgm:spPr/>
      <dgm:t>
        <a:bodyPr/>
        <a:lstStyle/>
        <a:p>
          <a:endParaRPr lang="en-US"/>
        </a:p>
      </dgm:t>
    </dgm:pt>
    <dgm:pt modelId="{EEC9BDA3-759C-45BD-9DBB-BCD78D95260B}" type="sibTrans" cxnId="{EE2A548D-1882-42DA-A461-160EB183C191}">
      <dgm:prSet/>
      <dgm:spPr/>
      <dgm:t>
        <a:bodyPr/>
        <a:lstStyle/>
        <a:p>
          <a:endParaRPr lang="en-US"/>
        </a:p>
      </dgm:t>
    </dgm:pt>
    <dgm:pt modelId="{EE6510DF-B6AB-4045-9C23-61ADC77D4E41}">
      <dgm:prSet phldrT="[Text]"/>
      <dgm:spPr/>
      <dgm:t>
        <a:bodyPr/>
        <a:lstStyle/>
        <a:p>
          <a:r>
            <a:rPr lang="en-US" dirty="0"/>
            <a:t>Businesses </a:t>
          </a:r>
        </a:p>
      </dgm:t>
    </dgm:pt>
    <dgm:pt modelId="{EBAD67DF-6971-4996-990B-F5C045862D85}" type="parTrans" cxnId="{7F8CEC20-6B81-445E-BD98-3068613F5023}">
      <dgm:prSet/>
      <dgm:spPr/>
      <dgm:t>
        <a:bodyPr/>
        <a:lstStyle/>
        <a:p>
          <a:endParaRPr lang="en-US"/>
        </a:p>
      </dgm:t>
    </dgm:pt>
    <dgm:pt modelId="{37BEB68F-202A-4307-9343-8B4CDD59B42B}" type="sibTrans" cxnId="{7F8CEC20-6B81-445E-BD98-3068613F5023}">
      <dgm:prSet/>
      <dgm:spPr/>
      <dgm:t>
        <a:bodyPr/>
        <a:lstStyle/>
        <a:p>
          <a:endParaRPr lang="en-US"/>
        </a:p>
      </dgm:t>
    </dgm:pt>
    <dgm:pt modelId="{F9AC64EE-149C-495D-AD78-6C91BA5144C2}" type="pres">
      <dgm:prSet presAssocID="{6D790083-8894-47B0-A7CE-E4EB53F17423}" presName="Name0" presStyleCnt="0">
        <dgm:presLayoutVars>
          <dgm:dir/>
          <dgm:resizeHandles val="exact"/>
        </dgm:presLayoutVars>
      </dgm:prSet>
      <dgm:spPr/>
    </dgm:pt>
    <dgm:pt modelId="{6EE91D77-BE7B-4247-972E-659BA63A86CA}" type="pres">
      <dgm:prSet presAssocID="{6D790083-8894-47B0-A7CE-E4EB53F17423}" presName="fgShape" presStyleLbl="fgShp" presStyleIdx="0" presStyleCnt="1"/>
      <dgm:spPr/>
    </dgm:pt>
    <dgm:pt modelId="{5F507A46-F787-41A6-A2CD-835966014C4E}" type="pres">
      <dgm:prSet presAssocID="{6D790083-8894-47B0-A7CE-E4EB53F17423}" presName="linComp" presStyleCnt="0"/>
      <dgm:spPr/>
    </dgm:pt>
    <dgm:pt modelId="{FCE39D2E-29CB-46DE-B6DB-0FC230C77A67}" type="pres">
      <dgm:prSet presAssocID="{BF754E9D-3415-4F79-A257-0B17BB570FE5}" presName="compNode" presStyleCnt="0"/>
      <dgm:spPr/>
    </dgm:pt>
    <dgm:pt modelId="{A36D1B04-9DA9-44BB-AEEF-17410DF0061A}" type="pres">
      <dgm:prSet presAssocID="{BF754E9D-3415-4F79-A257-0B17BB570FE5}" presName="bkgdShape" presStyleLbl="node1" presStyleIdx="0" presStyleCnt="3" custLinFactNeighborX="-46834" custLinFactNeighborY="-6879"/>
      <dgm:spPr/>
    </dgm:pt>
    <dgm:pt modelId="{8BAB4C9B-BA4C-493A-BBE5-A76DE5AB3FBA}" type="pres">
      <dgm:prSet presAssocID="{BF754E9D-3415-4F79-A257-0B17BB570FE5}" presName="nodeTx" presStyleLbl="node1" presStyleIdx="0" presStyleCnt="3">
        <dgm:presLayoutVars>
          <dgm:bulletEnabled val="1"/>
        </dgm:presLayoutVars>
      </dgm:prSet>
      <dgm:spPr/>
    </dgm:pt>
    <dgm:pt modelId="{F020318F-059E-444E-A612-CAECBACA31B9}" type="pres">
      <dgm:prSet presAssocID="{BF754E9D-3415-4F79-A257-0B17BB570FE5}" presName="invisiNode" presStyleLbl="node1" presStyleIdx="0" presStyleCnt="3"/>
      <dgm:spPr/>
    </dgm:pt>
    <dgm:pt modelId="{1D68E3B7-F8A6-4792-95C0-5D6422FA3DD3}" type="pres">
      <dgm:prSet presAssocID="{BF754E9D-3415-4F79-A257-0B17BB570FE5}"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40D452F7-EA53-4BBB-87E6-24919F5E9A4F}" type="pres">
      <dgm:prSet presAssocID="{2DDD657A-8A78-40C9-AD0D-0476780A2E07}" presName="sibTrans" presStyleLbl="sibTrans2D1" presStyleIdx="0" presStyleCnt="0"/>
      <dgm:spPr/>
    </dgm:pt>
    <dgm:pt modelId="{4F07F2F6-3C73-4FFB-92FC-2B945B6761FE}" type="pres">
      <dgm:prSet presAssocID="{98F188C8-3374-4414-A7C1-743DECE07803}" presName="compNode" presStyleCnt="0"/>
      <dgm:spPr/>
    </dgm:pt>
    <dgm:pt modelId="{225E4E04-6C4B-44DC-8D5A-329B9A6F3EFA}" type="pres">
      <dgm:prSet presAssocID="{98F188C8-3374-4414-A7C1-743DECE07803}" presName="bkgdShape" presStyleLbl="node1" presStyleIdx="1" presStyleCnt="3"/>
      <dgm:spPr/>
    </dgm:pt>
    <dgm:pt modelId="{CE94C334-F9B8-4525-8937-6FCE39B8B93B}" type="pres">
      <dgm:prSet presAssocID="{98F188C8-3374-4414-A7C1-743DECE07803}" presName="nodeTx" presStyleLbl="node1" presStyleIdx="1" presStyleCnt="3">
        <dgm:presLayoutVars>
          <dgm:bulletEnabled val="1"/>
        </dgm:presLayoutVars>
      </dgm:prSet>
      <dgm:spPr/>
    </dgm:pt>
    <dgm:pt modelId="{B82359C7-0679-4837-83B6-2432FC4299CF}" type="pres">
      <dgm:prSet presAssocID="{98F188C8-3374-4414-A7C1-743DECE07803}" presName="invisiNode" presStyleLbl="node1" presStyleIdx="1" presStyleCnt="3"/>
      <dgm:spPr/>
    </dgm:pt>
    <dgm:pt modelId="{8B395A8C-7CF0-4491-BFDE-EF071793ED2D}" type="pres">
      <dgm:prSet presAssocID="{98F188C8-3374-4414-A7C1-743DECE0780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825BEE6E-F279-4B88-AA59-A235EE2A62B8}" type="pres">
      <dgm:prSet presAssocID="{EEC9BDA3-759C-45BD-9DBB-BCD78D95260B}" presName="sibTrans" presStyleLbl="sibTrans2D1" presStyleIdx="0" presStyleCnt="0"/>
      <dgm:spPr/>
    </dgm:pt>
    <dgm:pt modelId="{FC318299-94C6-49A0-90BF-737CEDF51509}" type="pres">
      <dgm:prSet presAssocID="{EE6510DF-B6AB-4045-9C23-61ADC77D4E41}" presName="compNode" presStyleCnt="0"/>
      <dgm:spPr/>
    </dgm:pt>
    <dgm:pt modelId="{7C7C076D-1E2B-4880-8A34-1F0924250B0E}" type="pres">
      <dgm:prSet presAssocID="{EE6510DF-B6AB-4045-9C23-61ADC77D4E41}" presName="bkgdShape" presStyleLbl="node1" presStyleIdx="2" presStyleCnt="3"/>
      <dgm:spPr/>
    </dgm:pt>
    <dgm:pt modelId="{E7AAA4A5-C27F-4E0F-B98C-D916B7D0CC9D}" type="pres">
      <dgm:prSet presAssocID="{EE6510DF-B6AB-4045-9C23-61ADC77D4E41}" presName="nodeTx" presStyleLbl="node1" presStyleIdx="2" presStyleCnt="3">
        <dgm:presLayoutVars>
          <dgm:bulletEnabled val="1"/>
        </dgm:presLayoutVars>
      </dgm:prSet>
      <dgm:spPr/>
    </dgm:pt>
    <dgm:pt modelId="{0ABB03FD-67DF-4AA1-AA6E-2023AE2F8695}" type="pres">
      <dgm:prSet presAssocID="{EE6510DF-B6AB-4045-9C23-61ADC77D4E41}" presName="invisiNode" presStyleLbl="node1" presStyleIdx="2" presStyleCnt="3"/>
      <dgm:spPr/>
    </dgm:pt>
    <dgm:pt modelId="{D56B3892-7086-4745-A672-A214F55824FB}" type="pres">
      <dgm:prSet presAssocID="{EE6510DF-B6AB-4045-9C23-61ADC77D4E41}"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2000" r="-42000"/>
          </a:stretch>
        </a:blipFill>
      </dgm:spPr>
    </dgm:pt>
  </dgm:ptLst>
  <dgm:cxnLst>
    <dgm:cxn modelId="{E00DBB10-BDD3-480E-9B48-F5390DFF163B}" type="presOf" srcId="{2DDD657A-8A78-40C9-AD0D-0476780A2E07}" destId="{40D452F7-EA53-4BBB-87E6-24919F5E9A4F}" srcOrd="0" destOrd="0" presId="urn:microsoft.com/office/officeart/2005/8/layout/hList7"/>
    <dgm:cxn modelId="{82E85415-988A-4EA0-ABAC-4DDE4F1FD35B}" type="presOf" srcId="{BF754E9D-3415-4F79-A257-0B17BB570FE5}" destId="{8BAB4C9B-BA4C-493A-BBE5-A76DE5AB3FBA}" srcOrd="1" destOrd="0" presId="urn:microsoft.com/office/officeart/2005/8/layout/hList7"/>
    <dgm:cxn modelId="{7F8CEC20-6B81-445E-BD98-3068613F5023}" srcId="{6D790083-8894-47B0-A7CE-E4EB53F17423}" destId="{EE6510DF-B6AB-4045-9C23-61ADC77D4E41}" srcOrd="2" destOrd="0" parTransId="{EBAD67DF-6971-4996-990B-F5C045862D85}" sibTransId="{37BEB68F-202A-4307-9343-8B4CDD59B42B}"/>
    <dgm:cxn modelId="{2534462E-5081-4721-BFEE-F17EC9A7E1CE}" type="presOf" srcId="{6D790083-8894-47B0-A7CE-E4EB53F17423}" destId="{F9AC64EE-149C-495D-AD78-6C91BA5144C2}" srcOrd="0" destOrd="0" presId="urn:microsoft.com/office/officeart/2005/8/layout/hList7"/>
    <dgm:cxn modelId="{AF34736F-7076-479B-9071-D88657DA59AA}" srcId="{6D790083-8894-47B0-A7CE-E4EB53F17423}" destId="{BF754E9D-3415-4F79-A257-0B17BB570FE5}" srcOrd="0" destOrd="0" parTransId="{05513101-90F3-4DCB-B130-0C2C52164407}" sibTransId="{2DDD657A-8A78-40C9-AD0D-0476780A2E07}"/>
    <dgm:cxn modelId="{01CEDD70-A8BF-4941-9866-1CB4D9143F5D}" type="presOf" srcId="{EE6510DF-B6AB-4045-9C23-61ADC77D4E41}" destId="{E7AAA4A5-C27F-4E0F-B98C-D916B7D0CC9D}" srcOrd="1" destOrd="0" presId="urn:microsoft.com/office/officeart/2005/8/layout/hList7"/>
    <dgm:cxn modelId="{48D6C556-EDE7-47DF-8238-3269FA692937}" type="presOf" srcId="{BF754E9D-3415-4F79-A257-0B17BB570FE5}" destId="{A36D1B04-9DA9-44BB-AEEF-17410DF0061A}" srcOrd="0" destOrd="0" presId="urn:microsoft.com/office/officeart/2005/8/layout/hList7"/>
    <dgm:cxn modelId="{BE237D57-DAD6-4C8F-A854-994F18E9642F}" type="presOf" srcId="{98F188C8-3374-4414-A7C1-743DECE07803}" destId="{225E4E04-6C4B-44DC-8D5A-329B9A6F3EFA}" srcOrd="0" destOrd="0" presId="urn:microsoft.com/office/officeart/2005/8/layout/hList7"/>
    <dgm:cxn modelId="{82EA3981-D8F0-40FD-B472-265590F9398D}" type="presOf" srcId="{EE6510DF-B6AB-4045-9C23-61ADC77D4E41}" destId="{7C7C076D-1E2B-4880-8A34-1F0924250B0E}" srcOrd="0" destOrd="0" presId="urn:microsoft.com/office/officeart/2005/8/layout/hList7"/>
    <dgm:cxn modelId="{EE2A548D-1882-42DA-A461-160EB183C191}" srcId="{6D790083-8894-47B0-A7CE-E4EB53F17423}" destId="{98F188C8-3374-4414-A7C1-743DECE07803}" srcOrd="1" destOrd="0" parTransId="{6452F41F-688A-4908-8DF0-8592DF31BAF0}" sibTransId="{EEC9BDA3-759C-45BD-9DBB-BCD78D95260B}"/>
    <dgm:cxn modelId="{562E7FCF-88BE-4B21-A6FA-80AB399123AE}" type="presOf" srcId="{98F188C8-3374-4414-A7C1-743DECE07803}" destId="{CE94C334-F9B8-4525-8937-6FCE39B8B93B}" srcOrd="1" destOrd="0" presId="urn:microsoft.com/office/officeart/2005/8/layout/hList7"/>
    <dgm:cxn modelId="{0F1B93FE-F982-4B26-B404-C47F9A2D45C3}" type="presOf" srcId="{EEC9BDA3-759C-45BD-9DBB-BCD78D95260B}" destId="{825BEE6E-F279-4B88-AA59-A235EE2A62B8}" srcOrd="0" destOrd="0" presId="urn:microsoft.com/office/officeart/2005/8/layout/hList7"/>
    <dgm:cxn modelId="{32B6340C-4C83-4344-A09C-C30FA7959425}" type="presParOf" srcId="{F9AC64EE-149C-495D-AD78-6C91BA5144C2}" destId="{6EE91D77-BE7B-4247-972E-659BA63A86CA}" srcOrd="0" destOrd="0" presId="urn:microsoft.com/office/officeart/2005/8/layout/hList7"/>
    <dgm:cxn modelId="{685E9BB0-B7FF-4A47-B232-22AC467476B4}" type="presParOf" srcId="{F9AC64EE-149C-495D-AD78-6C91BA5144C2}" destId="{5F507A46-F787-41A6-A2CD-835966014C4E}" srcOrd="1" destOrd="0" presId="urn:microsoft.com/office/officeart/2005/8/layout/hList7"/>
    <dgm:cxn modelId="{398F2F68-3351-4D31-86FF-BCB575491773}" type="presParOf" srcId="{5F507A46-F787-41A6-A2CD-835966014C4E}" destId="{FCE39D2E-29CB-46DE-B6DB-0FC230C77A67}" srcOrd="0" destOrd="0" presId="urn:microsoft.com/office/officeart/2005/8/layout/hList7"/>
    <dgm:cxn modelId="{FECC7BB0-19C3-475D-8D50-A9652884EA6B}" type="presParOf" srcId="{FCE39D2E-29CB-46DE-B6DB-0FC230C77A67}" destId="{A36D1B04-9DA9-44BB-AEEF-17410DF0061A}" srcOrd="0" destOrd="0" presId="urn:microsoft.com/office/officeart/2005/8/layout/hList7"/>
    <dgm:cxn modelId="{D1983A16-6DBD-40A3-B60C-8EBF7A206303}" type="presParOf" srcId="{FCE39D2E-29CB-46DE-B6DB-0FC230C77A67}" destId="{8BAB4C9B-BA4C-493A-BBE5-A76DE5AB3FBA}" srcOrd="1" destOrd="0" presId="urn:microsoft.com/office/officeart/2005/8/layout/hList7"/>
    <dgm:cxn modelId="{8F0051BE-BED9-41DC-8483-91707EC6CAD8}" type="presParOf" srcId="{FCE39D2E-29CB-46DE-B6DB-0FC230C77A67}" destId="{F020318F-059E-444E-A612-CAECBACA31B9}" srcOrd="2" destOrd="0" presId="urn:microsoft.com/office/officeart/2005/8/layout/hList7"/>
    <dgm:cxn modelId="{C8A2E548-ABC2-4963-B9F5-550FF026104C}" type="presParOf" srcId="{FCE39D2E-29CB-46DE-B6DB-0FC230C77A67}" destId="{1D68E3B7-F8A6-4792-95C0-5D6422FA3DD3}" srcOrd="3" destOrd="0" presId="urn:microsoft.com/office/officeart/2005/8/layout/hList7"/>
    <dgm:cxn modelId="{9D640FF3-27F3-4E40-A3B3-E97AB300D515}" type="presParOf" srcId="{5F507A46-F787-41A6-A2CD-835966014C4E}" destId="{40D452F7-EA53-4BBB-87E6-24919F5E9A4F}" srcOrd="1" destOrd="0" presId="urn:microsoft.com/office/officeart/2005/8/layout/hList7"/>
    <dgm:cxn modelId="{95D4F352-3526-4FA6-9EC8-D1CD3C3FF70F}" type="presParOf" srcId="{5F507A46-F787-41A6-A2CD-835966014C4E}" destId="{4F07F2F6-3C73-4FFB-92FC-2B945B6761FE}" srcOrd="2" destOrd="0" presId="urn:microsoft.com/office/officeart/2005/8/layout/hList7"/>
    <dgm:cxn modelId="{AC519301-D9E1-4C31-AFC6-6931D2C6403D}" type="presParOf" srcId="{4F07F2F6-3C73-4FFB-92FC-2B945B6761FE}" destId="{225E4E04-6C4B-44DC-8D5A-329B9A6F3EFA}" srcOrd="0" destOrd="0" presId="urn:microsoft.com/office/officeart/2005/8/layout/hList7"/>
    <dgm:cxn modelId="{02D34D61-FA29-421F-BB1A-520909DB657A}" type="presParOf" srcId="{4F07F2F6-3C73-4FFB-92FC-2B945B6761FE}" destId="{CE94C334-F9B8-4525-8937-6FCE39B8B93B}" srcOrd="1" destOrd="0" presId="urn:microsoft.com/office/officeart/2005/8/layout/hList7"/>
    <dgm:cxn modelId="{4D59263B-DE35-4D42-8A86-CBE9A45CDCB4}" type="presParOf" srcId="{4F07F2F6-3C73-4FFB-92FC-2B945B6761FE}" destId="{B82359C7-0679-4837-83B6-2432FC4299CF}" srcOrd="2" destOrd="0" presId="urn:microsoft.com/office/officeart/2005/8/layout/hList7"/>
    <dgm:cxn modelId="{10EE207E-299F-4FDE-A060-5E3239D1C4FE}" type="presParOf" srcId="{4F07F2F6-3C73-4FFB-92FC-2B945B6761FE}" destId="{8B395A8C-7CF0-4491-BFDE-EF071793ED2D}" srcOrd="3" destOrd="0" presId="urn:microsoft.com/office/officeart/2005/8/layout/hList7"/>
    <dgm:cxn modelId="{EB78A125-C2A4-42FC-92A8-3BDFE4904070}" type="presParOf" srcId="{5F507A46-F787-41A6-A2CD-835966014C4E}" destId="{825BEE6E-F279-4B88-AA59-A235EE2A62B8}" srcOrd="3" destOrd="0" presId="urn:microsoft.com/office/officeart/2005/8/layout/hList7"/>
    <dgm:cxn modelId="{9FFA5C71-E892-4F34-B2C1-C57809BCE17A}" type="presParOf" srcId="{5F507A46-F787-41A6-A2CD-835966014C4E}" destId="{FC318299-94C6-49A0-90BF-737CEDF51509}" srcOrd="4" destOrd="0" presId="urn:microsoft.com/office/officeart/2005/8/layout/hList7"/>
    <dgm:cxn modelId="{8309B14A-ED77-4A63-9531-D05A92C6C242}" type="presParOf" srcId="{FC318299-94C6-49A0-90BF-737CEDF51509}" destId="{7C7C076D-1E2B-4880-8A34-1F0924250B0E}" srcOrd="0" destOrd="0" presId="urn:microsoft.com/office/officeart/2005/8/layout/hList7"/>
    <dgm:cxn modelId="{4B27A90C-F9FB-401D-98D4-41FBE4FB5B27}" type="presParOf" srcId="{FC318299-94C6-49A0-90BF-737CEDF51509}" destId="{E7AAA4A5-C27F-4E0F-B98C-D916B7D0CC9D}" srcOrd="1" destOrd="0" presId="urn:microsoft.com/office/officeart/2005/8/layout/hList7"/>
    <dgm:cxn modelId="{641B7966-378A-4A6C-B989-4A5B56FC4B63}" type="presParOf" srcId="{FC318299-94C6-49A0-90BF-737CEDF51509}" destId="{0ABB03FD-67DF-4AA1-AA6E-2023AE2F8695}" srcOrd="2" destOrd="0" presId="urn:microsoft.com/office/officeart/2005/8/layout/hList7"/>
    <dgm:cxn modelId="{D21C6AD8-E395-45FB-97A9-9D1338649944}" type="presParOf" srcId="{FC318299-94C6-49A0-90BF-737CEDF51509}" destId="{D56B3892-7086-4745-A672-A214F55824FB}"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079EEF-95B5-4C7E-AB13-451135787949}"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en-US"/>
        </a:p>
      </dgm:t>
    </dgm:pt>
    <dgm:pt modelId="{E4E6FAD4-A94D-487D-B808-52F4D4628DE2}">
      <dgm:prSet phldrT="[Text]" custT="1"/>
      <dgm:spPr>
        <a:ln>
          <a:solidFill>
            <a:schemeClr val="accent1"/>
          </a:solidFill>
        </a:ln>
      </dgm:spPr>
      <dgm:t>
        <a:bodyPr/>
        <a:lstStyle/>
        <a:p>
          <a:r>
            <a:rPr lang="en-US" sz="1400" b="1" dirty="0">
              <a:effectLst>
                <a:outerShdw blurRad="38100" dist="38100" dir="2700000" algn="tl">
                  <a:srgbClr val="000000">
                    <a:alpha val="43137"/>
                  </a:srgbClr>
                </a:outerShdw>
              </a:effectLst>
            </a:rPr>
            <a:t>Reaserch and Analyze Climate Trends</a:t>
          </a:r>
        </a:p>
      </dgm:t>
    </dgm:pt>
    <dgm:pt modelId="{5D07FA88-C0B9-437C-A604-F981545FF608}" type="parTrans" cxnId="{BBD8A821-3813-4040-94E7-916DE18F1A0A}">
      <dgm:prSet/>
      <dgm:spPr/>
      <dgm:t>
        <a:bodyPr/>
        <a:lstStyle/>
        <a:p>
          <a:endParaRPr lang="en-US"/>
        </a:p>
      </dgm:t>
    </dgm:pt>
    <dgm:pt modelId="{A27EE123-6C54-47F1-9D3D-9741ACD0994A}" type="sibTrans" cxnId="{BBD8A821-3813-4040-94E7-916DE18F1A0A}">
      <dgm:prSet/>
      <dgm:spPr/>
      <dgm:t>
        <a:bodyPr/>
        <a:lstStyle/>
        <a:p>
          <a:endParaRPr lang="en-US"/>
        </a:p>
      </dgm:t>
    </dgm:pt>
    <dgm:pt modelId="{4010EA64-30E5-45EC-9F57-0FB7D3576BD3}">
      <dgm:prSet phldrT="[Text]" custT="1"/>
      <dgm:spPr>
        <a:ln>
          <a:solidFill>
            <a:schemeClr val="accent1"/>
          </a:solidFill>
        </a:ln>
      </dgm:spPr>
      <dgm:t>
        <a:bodyPr/>
        <a:lstStyle/>
        <a:p>
          <a:r>
            <a:rPr lang="en-US" sz="1600" b="1" dirty="0">
              <a:effectLst>
                <a:outerShdw blurRad="38100" dist="38100" dir="2700000" algn="tl">
                  <a:srgbClr val="000000">
                    <a:alpha val="43137"/>
                  </a:srgbClr>
                </a:outerShdw>
              </a:effectLst>
            </a:rPr>
            <a:t>Infrastructure Inventory</a:t>
          </a:r>
        </a:p>
      </dgm:t>
    </dgm:pt>
    <dgm:pt modelId="{1D74BE69-BFF0-4C2E-AEBE-502E46354E0E}" type="parTrans" cxnId="{867C8869-82B3-439D-A638-A52B1CADCEBB}">
      <dgm:prSet/>
      <dgm:spPr/>
      <dgm:t>
        <a:bodyPr/>
        <a:lstStyle/>
        <a:p>
          <a:endParaRPr lang="en-US"/>
        </a:p>
      </dgm:t>
    </dgm:pt>
    <dgm:pt modelId="{998E19F3-77AB-4C0F-BA8C-57DEB61E5551}" type="sibTrans" cxnId="{867C8869-82B3-439D-A638-A52B1CADCEBB}">
      <dgm:prSet/>
      <dgm:spPr/>
      <dgm:t>
        <a:bodyPr/>
        <a:lstStyle/>
        <a:p>
          <a:endParaRPr lang="en-US"/>
        </a:p>
      </dgm:t>
    </dgm:pt>
    <dgm:pt modelId="{498DD85B-D143-4327-8BA0-9F8C739C3215}">
      <dgm:prSet phldrT="[Text]" custT="1"/>
      <dgm:spPr>
        <a:ln>
          <a:solidFill>
            <a:schemeClr val="accent1"/>
          </a:solidFill>
        </a:ln>
      </dgm:spPr>
      <dgm:t>
        <a:bodyPr/>
        <a:lstStyle/>
        <a:p>
          <a:r>
            <a:rPr lang="en-US" sz="1600" b="1" dirty="0">
              <a:effectLst>
                <a:outerShdw blurRad="38100" dist="38100" dir="2700000" algn="tl">
                  <a:srgbClr val="000000">
                    <a:alpha val="43137"/>
                  </a:srgbClr>
                </a:outerShdw>
              </a:effectLst>
            </a:rPr>
            <a:t>Vulnerability Assessment</a:t>
          </a:r>
        </a:p>
      </dgm:t>
    </dgm:pt>
    <dgm:pt modelId="{98F04B25-4C96-4821-8FB2-6B5DE83EE961}" type="parTrans" cxnId="{4FB9E8EF-5B9F-4D26-983E-6D9C07AA2E01}">
      <dgm:prSet/>
      <dgm:spPr/>
      <dgm:t>
        <a:bodyPr/>
        <a:lstStyle/>
        <a:p>
          <a:endParaRPr lang="en-US"/>
        </a:p>
      </dgm:t>
    </dgm:pt>
    <dgm:pt modelId="{9E1D1718-DD3A-4E0B-859F-75933AE3094F}" type="sibTrans" cxnId="{4FB9E8EF-5B9F-4D26-983E-6D9C07AA2E01}">
      <dgm:prSet/>
      <dgm:spPr/>
      <dgm:t>
        <a:bodyPr/>
        <a:lstStyle/>
        <a:p>
          <a:endParaRPr lang="en-US"/>
        </a:p>
      </dgm:t>
    </dgm:pt>
    <dgm:pt modelId="{00CD90D1-C274-4164-8F00-AA0E4776F1D6}">
      <dgm:prSet phldrT="[Text]" custT="1"/>
      <dgm:spPr>
        <a:ln>
          <a:solidFill>
            <a:schemeClr val="accent1"/>
          </a:solidFill>
        </a:ln>
      </dgm:spPr>
      <dgm:t>
        <a:bodyPr/>
        <a:lstStyle/>
        <a:p>
          <a:r>
            <a:rPr lang="en-US" sz="1600" b="1" dirty="0">
              <a:effectLst>
                <a:outerShdw blurRad="38100" dist="38100" dir="2700000" algn="tl">
                  <a:srgbClr val="000000">
                    <a:alpha val="43137"/>
                  </a:srgbClr>
                </a:outerShdw>
              </a:effectLst>
            </a:rPr>
            <a:t>Prioritize Vulnerabilities</a:t>
          </a:r>
        </a:p>
      </dgm:t>
    </dgm:pt>
    <dgm:pt modelId="{98BBB4BF-B887-4DC3-B140-B69F53F6C1B3}" type="parTrans" cxnId="{0509E8A6-73C5-491B-B4AC-1BF71CA2FE1D}">
      <dgm:prSet/>
      <dgm:spPr/>
      <dgm:t>
        <a:bodyPr/>
        <a:lstStyle/>
        <a:p>
          <a:endParaRPr lang="en-US"/>
        </a:p>
      </dgm:t>
    </dgm:pt>
    <dgm:pt modelId="{0D4A5F9C-A6B2-40F1-A28D-28936F46BB9C}" type="sibTrans" cxnId="{0509E8A6-73C5-491B-B4AC-1BF71CA2FE1D}">
      <dgm:prSet/>
      <dgm:spPr/>
      <dgm:t>
        <a:bodyPr/>
        <a:lstStyle/>
        <a:p>
          <a:endParaRPr lang="en-US"/>
        </a:p>
      </dgm:t>
    </dgm:pt>
    <dgm:pt modelId="{2A5E9711-460E-4EA4-8847-BF7A02F71960}">
      <dgm:prSet phldrT="[Text]" custT="1"/>
      <dgm:spPr>
        <a:ln>
          <a:solidFill>
            <a:schemeClr val="accent1"/>
          </a:solidFill>
        </a:ln>
      </dgm:spPr>
      <dgm:t>
        <a:bodyPr/>
        <a:lstStyle/>
        <a:p>
          <a:r>
            <a:rPr lang="en-US" sz="1600" b="1" dirty="0">
              <a:effectLst>
                <a:outerShdw blurRad="38100" dist="38100" dir="2700000" algn="tl">
                  <a:srgbClr val="000000">
                    <a:alpha val="43137"/>
                  </a:srgbClr>
                </a:outerShdw>
              </a:effectLst>
            </a:rPr>
            <a:t>Identify Adaptation Strategies</a:t>
          </a:r>
        </a:p>
      </dgm:t>
    </dgm:pt>
    <dgm:pt modelId="{61C7CACE-8B43-4B6D-8930-90F2AF45DD17}" type="parTrans" cxnId="{D59BDF24-0F0B-47D1-BE77-E30A268BCBF8}">
      <dgm:prSet/>
      <dgm:spPr/>
      <dgm:t>
        <a:bodyPr/>
        <a:lstStyle/>
        <a:p>
          <a:endParaRPr lang="en-US"/>
        </a:p>
      </dgm:t>
    </dgm:pt>
    <dgm:pt modelId="{8C84018C-681A-4A0C-BB66-5FB5DC3BC5A0}" type="sibTrans" cxnId="{D59BDF24-0F0B-47D1-BE77-E30A268BCBF8}">
      <dgm:prSet/>
      <dgm:spPr/>
      <dgm:t>
        <a:bodyPr/>
        <a:lstStyle/>
        <a:p>
          <a:endParaRPr lang="en-US"/>
        </a:p>
      </dgm:t>
    </dgm:pt>
    <dgm:pt modelId="{E13232A9-5EC8-4037-BD48-17478368184E}">
      <dgm:prSet phldrT="[Text]" custT="1"/>
      <dgm:spPr>
        <a:ln>
          <a:solidFill>
            <a:schemeClr val="accent1"/>
          </a:solidFill>
        </a:ln>
      </dgm:spPr>
      <dgm:t>
        <a:bodyPr/>
        <a:lstStyle/>
        <a:p>
          <a:r>
            <a:rPr lang="en-US" sz="1600" b="1" dirty="0">
              <a:effectLst>
                <a:outerShdw blurRad="38100" dist="38100" dir="2700000" algn="tl">
                  <a:srgbClr val="000000">
                    <a:alpha val="43137"/>
                  </a:srgbClr>
                </a:outerShdw>
              </a:effectLst>
            </a:rPr>
            <a:t>Adaptation Plan</a:t>
          </a:r>
        </a:p>
      </dgm:t>
    </dgm:pt>
    <dgm:pt modelId="{6F716986-A601-45B1-9536-EDEB7FCD15B0}" type="parTrans" cxnId="{72E3590A-0E99-4A5C-9CF1-5F362B2E2C83}">
      <dgm:prSet/>
      <dgm:spPr/>
      <dgm:t>
        <a:bodyPr/>
        <a:lstStyle/>
        <a:p>
          <a:endParaRPr lang="en-US"/>
        </a:p>
      </dgm:t>
    </dgm:pt>
    <dgm:pt modelId="{CF323934-818B-4241-AF7D-AB8D3F4DE5A2}" type="sibTrans" cxnId="{72E3590A-0E99-4A5C-9CF1-5F362B2E2C83}">
      <dgm:prSet/>
      <dgm:spPr/>
      <dgm:t>
        <a:bodyPr/>
        <a:lstStyle/>
        <a:p>
          <a:endParaRPr lang="en-US"/>
        </a:p>
      </dgm:t>
    </dgm:pt>
    <dgm:pt modelId="{32A13C9C-F37E-4442-98EA-8891D7DCF265}" type="pres">
      <dgm:prSet presAssocID="{34079EEF-95B5-4C7E-AB13-451135787949}" presName="Name0" presStyleCnt="0">
        <dgm:presLayoutVars>
          <dgm:dir/>
          <dgm:animLvl val="lvl"/>
          <dgm:resizeHandles val="exact"/>
        </dgm:presLayoutVars>
      </dgm:prSet>
      <dgm:spPr/>
    </dgm:pt>
    <dgm:pt modelId="{3DE3EBE0-0EE9-4E07-AA73-870049C87E25}" type="pres">
      <dgm:prSet presAssocID="{E4E6FAD4-A94D-487D-B808-52F4D4628DE2}" presName="parTxOnly" presStyleLbl="node1" presStyleIdx="0" presStyleCnt="6" custScaleX="109178" custLinFactNeighborX="48510" custLinFactNeighborY="696">
        <dgm:presLayoutVars>
          <dgm:chMax val="0"/>
          <dgm:chPref val="0"/>
          <dgm:bulletEnabled val="1"/>
        </dgm:presLayoutVars>
      </dgm:prSet>
      <dgm:spPr/>
    </dgm:pt>
    <dgm:pt modelId="{D48B5D2C-075E-42F0-AC62-BF5D385546B5}" type="pres">
      <dgm:prSet presAssocID="{A27EE123-6C54-47F1-9D3D-9741ACD0994A}" presName="parTxOnlySpace" presStyleCnt="0"/>
      <dgm:spPr/>
    </dgm:pt>
    <dgm:pt modelId="{894088C9-7739-4002-BA82-C3AE3DD86DE9}" type="pres">
      <dgm:prSet presAssocID="{4010EA64-30E5-45EC-9F57-0FB7D3576BD3}" presName="parTxOnly" presStyleLbl="node1" presStyleIdx="1" presStyleCnt="6" custScaleX="119214" custLinFactNeighborX="21342" custLinFactNeighborY="176">
        <dgm:presLayoutVars>
          <dgm:chMax val="0"/>
          <dgm:chPref val="0"/>
          <dgm:bulletEnabled val="1"/>
        </dgm:presLayoutVars>
      </dgm:prSet>
      <dgm:spPr/>
    </dgm:pt>
    <dgm:pt modelId="{FAE8F3C0-8542-41FD-9E72-7526C9F73AA6}" type="pres">
      <dgm:prSet presAssocID="{998E19F3-77AB-4C0F-BA8C-57DEB61E5551}" presName="parTxOnlySpace" presStyleCnt="0"/>
      <dgm:spPr/>
    </dgm:pt>
    <dgm:pt modelId="{4B4EA9FA-9BFB-40A4-B684-656EE91BE73E}" type="pres">
      <dgm:prSet presAssocID="{498DD85B-D143-4327-8BA0-9F8C739C3215}" presName="parTxOnly" presStyleLbl="node1" presStyleIdx="2" presStyleCnt="6" custScaleX="123235" custLinFactNeighborX="-6592" custLinFactNeighborY="176">
        <dgm:presLayoutVars>
          <dgm:chMax val="0"/>
          <dgm:chPref val="0"/>
          <dgm:bulletEnabled val="1"/>
        </dgm:presLayoutVars>
      </dgm:prSet>
      <dgm:spPr/>
    </dgm:pt>
    <dgm:pt modelId="{799095D7-5F60-43AB-91E6-604101EC5C13}" type="pres">
      <dgm:prSet presAssocID="{9E1D1718-DD3A-4E0B-859F-75933AE3094F}" presName="parTxOnlySpace" presStyleCnt="0"/>
      <dgm:spPr/>
    </dgm:pt>
    <dgm:pt modelId="{25585D5E-BB67-4290-A655-FC2698ADA988}" type="pres">
      <dgm:prSet presAssocID="{00CD90D1-C274-4164-8F00-AA0E4776F1D6}" presName="parTxOnly" presStyleLbl="node1" presStyleIdx="3" presStyleCnt="6" custScaleX="126714" custLinFactNeighborX="-29874" custLinFactNeighborY="176">
        <dgm:presLayoutVars>
          <dgm:chMax val="0"/>
          <dgm:chPref val="0"/>
          <dgm:bulletEnabled val="1"/>
        </dgm:presLayoutVars>
      </dgm:prSet>
      <dgm:spPr/>
    </dgm:pt>
    <dgm:pt modelId="{5B4A56B3-2C80-42C7-AF4C-7E28BD821EF5}" type="pres">
      <dgm:prSet presAssocID="{0D4A5F9C-A6B2-40F1-A28D-28936F46BB9C}" presName="parTxOnlySpace" presStyleCnt="0"/>
      <dgm:spPr/>
    </dgm:pt>
    <dgm:pt modelId="{BC15702F-4C83-4B2A-BB2A-1CD568FADB57}" type="pres">
      <dgm:prSet presAssocID="{2A5E9711-460E-4EA4-8847-BF7A02F71960}" presName="parTxOnly" presStyleLbl="node1" presStyleIdx="4" presStyleCnt="6" custScaleX="105984" custLinFactNeighborX="-48205" custLinFactNeighborY="0">
        <dgm:presLayoutVars>
          <dgm:chMax val="0"/>
          <dgm:chPref val="0"/>
          <dgm:bulletEnabled val="1"/>
        </dgm:presLayoutVars>
      </dgm:prSet>
      <dgm:spPr/>
    </dgm:pt>
    <dgm:pt modelId="{621CA211-FCAD-4900-9C3E-A90E4BC988EC}" type="pres">
      <dgm:prSet presAssocID="{8C84018C-681A-4A0C-BB66-5FB5DC3BC5A0}" presName="parTxOnlySpace" presStyleCnt="0"/>
      <dgm:spPr/>
    </dgm:pt>
    <dgm:pt modelId="{AA1EB077-36DC-4A67-8804-C21586C4BD04}" type="pres">
      <dgm:prSet presAssocID="{E13232A9-5EC8-4037-BD48-17478368184E}" presName="parTxOnly" presStyleLbl="node1" presStyleIdx="5" presStyleCnt="6" custScaleX="105615" custLinFactNeighborX="-75318">
        <dgm:presLayoutVars>
          <dgm:chMax val="0"/>
          <dgm:chPref val="0"/>
          <dgm:bulletEnabled val="1"/>
        </dgm:presLayoutVars>
      </dgm:prSet>
      <dgm:spPr/>
    </dgm:pt>
  </dgm:ptLst>
  <dgm:cxnLst>
    <dgm:cxn modelId="{72E3590A-0E99-4A5C-9CF1-5F362B2E2C83}" srcId="{34079EEF-95B5-4C7E-AB13-451135787949}" destId="{E13232A9-5EC8-4037-BD48-17478368184E}" srcOrd="5" destOrd="0" parTransId="{6F716986-A601-45B1-9536-EDEB7FCD15B0}" sibTransId="{CF323934-818B-4241-AF7D-AB8D3F4DE5A2}"/>
    <dgm:cxn modelId="{BBD8A821-3813-4040-94E7-916DE18F1A0A}" srcId="{34079EEF-95B5-4C7E-AB13-451135787949}" destId="{E4E6FAD4-A94D-487D-B808-52F4D4628DE2}" srcOrd="0" destOrd="0" parTransId="{5D07FA88-C0B9-437C-A604-F981545FF608}" sibTransId="{A27EE123-6C54-47F1-9D3D-9741ACD0994A}"/>
    <dgm:cxn modelId="{D59BDF24-0F0B-47D1-BE77-E30A268BCBF8}" srcId="{34079EEF-95B5-4C7E-AB13-451135787949}" destId="{2A5E9711-460E-4EA4-8847-BF7A02F71960}" srcOrd="4" destOrd="0" parTransId="{61C7CACE-8B43-4B6D-8930-90F2AF45DD17}" sibTransId="{8C84018C-681A-4A0C-BB66-5FB5DC3BC5A0}"/>
    <dgm:cxn modelId="{6371B447-938F-451F-BA92-CCA99FBD3E7E}" type="presOf" srcId="{E13232A9-5EC8-4037-BD48-17478368184E}" destId="{AA1EB077-36DC-4A67-8804-C21586C4BD04}" srcOrd="0" destOrd="0" presId="urn:microsoft.com/office/officeart/2005/8/layout/chevron1"/>
    <dgm:cxn modelId="{867C8869-82B3-439D-A638-A52B1CADCEBB}" srcId="{34079EEF-95B5-4C7E-AB13-451135787949}" destId="{4010EA64-30E5-45EC-9F57-0FB7D3576BD3}" srcOrd="1" destOrd="0" parTransId="{1D74BE69-BFF0-4C2E-AEBE-502E46354E0E}" sibTransId="{998E19F3-77AB-4C0F-BA8C-57DEB61E5551}"/>
    <dgm:cxn modelId="{E29A3D75-6BE8-4BE9-AB64-2674E2353CCF}" type="presOf" srcId="{2A5E9711-460E-4EA4-8847-BF7A02F71960}" destId="{BC15702F-4C83-4B2A-BB2A-1CD568FADB57}" srcOrd="0" destOrd="0" presId="urn:microsoft.com/office/officeart/2005/8/layout/chevron1"/>
    <dgm:cxn modelId="{4AB73894-190D-4A3E-AE7D-9C5FA43C9953}" type="presOf" srcId="{00CD90D1-C274-4164-8F00-AA0E4776F1D6}" destId="{25585D5E-BB67-4290-A655-FC2698ADA988}" srcOrd="0" destOrd="0" presId="urn:microsoft.com/office/officeart/2005/8/layout/chevron1"/>
    <dgm:cxn modelId="{72EFC0A0-914E-492B-858B-24DF7DC48C3D}" type="presOf" srcId="{E4E6FAD4-A94D-487D-B808-52F4D4628DE2}" destId="{3DE3EBE0-0EE9-4E07-AA73-870049C87E25}" srcOrd="0" destOrd="0" presId="urn:microsoft.com/office/officeart/2005/8/layout/chevron1"/>
    <dgm:cxn modelId="{0509E8A6-73C5-491B-B4AC-1BF71CA2FE1D}" srcId="{34079EEF-95B5-4C7E-AB13-451135787949}" destId="{00CD90D1-C274-4164-8F00-AA0E4776F1D6}" srcOrd="3" destOrd="0" parTransId="{98BBB4BF-B887-4DC3-B140-B69F53F6C1B3}" sibTransId="{0D4A5F9C-A6B2-40F1-A28D-28936F46BB9C}"/>
    <dgm:cxn modelId="{56E454C0-A108-4ED3-A1A7-34F752F3029D}" type="presOf" srcId="{498DD85B-D143-4327-8BA0-9F8C739C3215}" destId="{4B4EA9FA-9BFB-40A4-B684-656EE91BE73E}" srcOrd="0" destOrd="0" presId="urn:microsoft.com/office/officeart/2005/8/layout/chevron1"/>
    <dgm:cxn modelId="{9C39C7DD-43EE-40C4-BB1A-6DE7BE9E20DB}" type="presOf" srcId="{4010EA64-30E5-45EC-9F57-0FB7D3576BD3}" destId="{894088C9-7739-4002-BA82-C3AE3DD86DE9}" srcOrd="0" destOrd="0" presId="urn:microsoft.com/office/officeart/2005/8/layout/chevron1"/>
    <dgm:cxn modelId="{31486EE5-903D-48F2-90E3-DE2FF2DB6561}" type="presOf" srcId="{34079EEF-95B5-4C7E-AB13-451135787949}" destId="{32A13C9C-F37E-4442-98EA-8891D7DCF265}" srcOrd="0" destOrd="0" presId="urn:microsoft.com/office/officeart/2005/8/layout/chevron1"/>
    <dgm:cxn modelId="{4FB9E8EF-5B9F-4D26-983E-6D9C07AA2E01}" srcId="{34079EEF-95B5-4C7E-AB13-451135787949}" destId="{498DD85B-D143-4327-8BA0-9F8C739C3215}" srcOrd="2" destOrd="0" parTransId="{98F04B25-4C96-4821-8FB2-6B5DE83EE961}" sibTransId="{9E1D1718-DD3A-4E0B-859F-75933AE3094F}"/>
    <dgm:cxn modelId="{1622D3BB-225B-487F-879E-4B435E975F2A}" type="presParOf" srcId="{32A13C9C-F37E-4442-98EA-8891D7DCF265}" destId="{3DE3EBE0-0EE9-4E07-AA73-870049C87E25}" srcOrd="0" destOrd="0" presId="urn:microsoft.com/office/officeart/2005/8/layout/chevron1"/>
    <dgm:cxn modelId="{76C483C3-0A99-419D-B6BB-8D243BD5EC7C}" type="presParOf" srcId="{32A13C9C-F37E-4442-98EA-8891D7DCF265}" destId="{D48B5D2C-075E-42F0-AC62-BF5D385546B5}" srcOrd="1" destOrd="0" presId="urn:microsoft.com/office/officeart/2005/8/layout/chevron1"/>
    <dgm:cxn modelId="{3F8CA09E-5139-4592-8BB4-A363212AAEBB}" type="presParOf" srcId="{32A13C9C-F37E-4442-98EA-8891D7DCF265}" destId="{894088C9-7739-4002-BA82-C3AE3DD86DE9}" srcOrd="2" destOrd="0" presId="urn:microsoft.com/office/officeart/2005/8/layout/chevron1"/>
    <dgm:cxn modelId="{7CDA4BE2-A7DD-4F97-B587-623F7BC45991}" type="presParOf" srcId="{32A13C9C-F37E-4442-98EA-8891D7DCF265}" destId="{FAE8F3C0-8542-41FD-9E72-7526C9F73AA6}" srcOrd="3" destOrd="0" presId="urn:microsoft.com/office/officeart/2005/8/layout/chevron1"/>
    <dgm:cxn modelId="{19E2D2E7-AF36-431F-A31E-1B1F787ADBE5}" type="presParOf" srcId="{32A13C9C-F37E-4442-98EA-8891D7DCF265}" destId="{4B4EA9FA-9BFB-40A4-B684-656EE91BE73E}" srcOrd="4" destOrd="0" presId="urn:microsoft.com/office/officeart/2005/8/layout/chevron1"/>
    <dgm:cxn modelId="{CC8773E5-EEC0-45A0-A754-59BF0A8BCA81}" type="presParOf" srcId="{32A13C9C-F37E-4442-98EA-8891D7DCF265}" destId="{799095D7-5F60-43AB-91E6-604101EC5C13}" srcOrd="5" destOrd="0" presId="urn:microsoft.com/office/officeart/2005/8/layout/chevron1"/>
    <dgm:cxn modelId="{0230B08B-F581-4BFE-B808-7CCBBF8C6F18}" type="presParOf" srcId="{32A13C9C-F37E-4442-98EA-8891D7DCF265}" destId="{25585D5E-BB67-4290-A655-FC2698ADA988}" srcOrd="6" destOrd="0" presId="urn:microsoft.com/office/officeart/2005/8/layout/chevron1"/>
    <dgm:cxn modelId="{8F786114-D98A-4E6D-B69C-BB3682CB71AF}" type="presParOf" srcId="{32A13C9C-F37E-4442-98EA-8891D7DCF265}" destId="{5B4A56B3-2C80-42C7-AF4C-7E28BD821EF5}" srcOrd="7" destOrd="0" presId="urn:microsoft.com/office/officeart/2005/8/layout/chevron1"/>
    <dgm:cxn modelId="{B3C1170B-E926-4BBB-8441-F97FD5F4FCFB}" type="presParOf" srcId="{32A13C9C-F37E-4442-98EA-8891D7DCF265}" destId="{BC15702F-4C83-4B2A-BB2A-1CD568FADB57}" srcOrd="8" destOrd="0" presId="urn:microsoft.com/office/officeart/2005/8/layout/chevron1"/>
    <dgm:cxn modelId="{B1195B01-96B7-405F-94AE-CE078C898BBC}" type="presParOf" srcId="{32A13C9C-F37E-4442-98EA-8891D7DCF265}" destId="{621CA211-FCAD-4900-9C3E-A90E4BC988EC}" srcOrd="9" destOrd="0" presId="urn:microsoft.com/office/officeart/2005/8/layout/chevron1"/>
    <dgm:cxn modelId="{4591BB59-4DE9-40FD-ABA3-D0490879ECB4}" type="presParOf" srcId="{32A13C9C-F37E-4442-98EA-8891D7DCF265}" destId="{AA1EB077-36DC-4A67-8804-C21586C4BD04}"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BC39E3-A843-4D96-97CE-6A93F167C75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81136401-5993-4E46-B86C-46FEDBB547BA}">
      <dgm:prSet phldrT="[Text]" custT="1"/>
      <dgm:spPr>
        <a:solidFill>
          <a:schemeClr val="tx2">
            <a:lumMod val="60000"/>
            <a:lumOff val="40000"/>
            <a:alpha val="90000"/>
          </a:schemeClr>
        </a:solidFill>
        <a:ln>
          <a:solidFill>
            <a:schemeClr val="accent1"/>
          </a:solidFill>
        </a:ln>
      </dgm:spPr>
      <dgm:t>
        <a:bodyPr/>
        <a:lstStyle/>
        <a:p>
          <a:r>
            <a:rPr lang="en-US" sz="3200" dirty="0">
              <a:solidFill>
                <a:schemeClr val="bg2"/>
              </a:solidFill>
              <a:effectLst>
                <a:outerShdw blurRad="38100" dist="38100" dir="2700000" algn="tl">
                  <a:srgbClr val="000000">
                    <a:alpha val="43137"/>
                  </a:srgbClr>
                </a:outerShdw>
              </a:effectLst>
            </a:rPr>
            <a:t>Step </a:t>
          </a:r>
        </a:p>
        <a:p>
          <a:r>
            <a:rPr lang="en-US" sz="3200" dirty="0">
              <a:solidFill>
                <a:schemeClr val="bg2"/>
              </a:solidFill>
              <a:effectLst>
                <a:outerShdw blurRad="38100" dist="38100" dir="2700000" algn="tl">
                  <a:srgbClr val="000000">
                    <a:alpha val="43137"/>
                  </a:srgbClr>
                </a:outerShdw>
              </a:effectLst>
            </a:rPr>
            <a:t>1</a:t>
          </a:r>
        </a:p>
      </dgm:t>
    </dgm:pt>
    <dgm:pt modelId="{4049FD63-4857-46F0-9813-10E7D460E0AB}" type="parTrans" cxnId="{20EF9B6D-FD10-4276-AAD5-DCB109D430C2}">
      <dgm:prSet/>
      <dgm:spPr/>
      <dgm:t>
        <a:bodyPr/>
        <a:lstStyle/>
        <a:p>
          <a:endParaRPr lang="en-US"/>
        </a:p>
      </dgm:t>
    </dgm:pt>
    <dgm:pt modelId="{AC9CB2CB-E0FF-427C-BC3E-F13F260D80CB}" type="sibTrans" cxnId="{20EF9B6D-FD10-4276-AAD5-DCB109D430C2}">
      <dgm:prSet/>
      <dgm:spPr/>
      <dgm:t>
        <a:bodyPr/>
        <a:lstStyle/>
        <a:p>
          <a:endParaRPr lang="en-US"/>
        </a:p>
      </dgm:t>
    </dgm:pt>
    <dgm:pt modelId="{DD7A02AD-C997-4BF2-BECD-F2FE3525791D}">
      <dgm:prSet phldrT="[Text]" custT="1"/>
      <dgm:spPr>
        <a:solidFill>
          <a:schemeClr val="tx2">
            <a:lumMod val="60000"/>
            <a:lumOff val="40000"/>
            <a:alpha val="90000"/>
          </a:schemeClr>
        </a:solidFill>
      </dgm:spPr>
      <dgm:t>
        <a:bodyPr/>
        <a:lstStyle/>
        <a:p>
          <a:r>
            <a:rPr lang="en-US" sz="3200" dirty="0">
              <a:solidFill>
                <a:schemeClr val="bg2"/>
              </a:solidFill>
              <a:effectLst>
                <a:outerShdw blurRad="38100" dist="38100" dir="2700000" algn="tl">
                  <a:srgbClr val="000000">
                    <a:alpha val="43137"/>
                  </a:srgbClr>
                </a:outerShdw>
              </a:effectLst>
            </a:rPr>
            <a:t>Step </a:t>
          </a:r>
        </a:p>
        <a:p>
          <a:r>
            <a:rPr lang="en-US" sz="3200" dirty="0">
              <a:solidFill>
                <a:schemeClr val="bg2"/>
              </a:solidFill>
              <a:effectLst>
                <a:outerShdw blurRad="38100" dist="38100" dir="2700000" algn="tl">
                  <a:srgbClr val="000000">
                    <a:alpha val="43137"/>
                  </a:srgbClr>
                </a:outerShdw>
              </a:effectLst>
            </a:rPr>
            <a:t>5</a:t>
          </a:r>
        </a:p>
      </dgm:t>
    </dgm:pt>
    <dgm:pt modelId="{3BD505D4-22AE-4A3E-95D8-C653D115D7A0}" type="parTrans" cxnId="{7FFC5688-5D6D-4932-9B5D-093784785DF2}">
      <dgm:prSet/>
      <dgm:spPr/>
      <dgm:t>
        <a:bodyPr/>
        <a:lstStyle/>
        <a:p>
          <a:endParaRPr lang="en-US"/>
        </a:p>
      </dgm:t>
    </dgm:pt>
    <dgm:pt modelId="{6BA15015-E329-4911-8B3A-CB815D409437}" type="sibTrans" cxnId="{7FFC5688-5D6D-4932-9B5D-093784785DF2}">
      <dgm:prSet/>
      <dgm:spPr/>
      <dgm:t>
        <a:bodyPr/>
        <a:lstStyle/>
        <a:p>
          <a:endParaRPr lang="en-US"/>
        </a:p>
      </dgm:t>
    </dgm:pt>
    <dgm:pt modelId="{B28CEC18-28C7-4C5B-B004-128C324EBEEE}">
      <dgm:prSet phldrT="[Text]" custT="1"/>
      <dgm:spPr>
        <a:solidFill>
          <a:schemeClr val="tx2">
            <a:lumMod val="60000"/>
            <a:lumOff val="40000"/>
            <a:alpha val="90000"/>
          </a:schemeClr>
        </a:solidFill>
      </dgm:spPr>
      <dgm:t>
        <a:bodyPr/>
        <a:lstStyle/>
        <a:p>
          <a:r>
            <a:rPr lang="en-US" sz="3200" dirty="0">
              <a:solidFill>
                <a:schemeClr val="bg2"/>
              </a:solidFill>
              <a:effectLst>
                <a:outerShdw blurRad="38100" dist="38100" dir="2700000" algn="tl">
                  <a:srgbClr val="000000">
                    <a:alpha val="43137"/>
                  </a:srgbClr>
                </a:outerShdw>
              </a:effectLst>
            </a:rPr>
            <a:t>Step </a:t>
          </a:r>
        </a:p>
        <a:p>
          <a:r>
            <a:rPr lang="en-US" sz="3200" dirty="0">
              <a:solidFill>
                <a:schemeClr val="bg2"/>
              </a:solidFill>
              <a:effectLst>
                <a:outerShdw blurRad="38100" dist="38100" dir="2700000" algn="tl">
                  <a:srgbClr val="000000">
                    <a:alpha val="43137"/>
                  </a:srgbClr>
                </a:outerShdw>
              </a:effectLst>
            </a:rPr>
            <a:t>6</a:t>
          </a:r>
        </a:p>
      </dgm:t>
    </dgm:pt>
    <dgm:pt modelId="{6E5EC205-1E44-4DAF-9A97-BED55F8C351B}" type="parTrans" cxnId="{E15FA07B-23F6-4F5F-B8D4-9748433A11C1}">
      <dgm:prSet/>
      <dgm:spPr/>
      <dgm:t>
        <a:bodyPr/>
        <a:lstStyle/>
        <a:p>
          <a:endParaRPr lang="en-US"/>
        </a:p>
      </dgm:t>
    </dgm:pt>
    <dgm:pt modelId="{61E42124-8693-4004-89C6-62A632C46C02}" type="sibTrans" cxnId="{E15FA07B-23F6-4F5F-B8D4-9748433A11C1}">
      <dgm:prSet/>
      <dgm:spPr/>
      <dgm:t>
        <a:bodyPr/>
        <a:lstStyle/>
        <a:p>
          <a:endParaRPr lang="en-US"/>
        </a:p>
      </dgm:t>
    </dgm:pt>
    <dgm:pt modelId="{805D9BD1-B183-4701-972F-C9A0976700BE}">
      <dgm:prSet custT="1"/>
      <dgm:spPr>
        <a:solidFill>
          <a:schemeClr val="tx2">
            <a:lumMod val="60000"/>
            <a:lumOff val="40000"/>
            <a:alpha val="90000"/>
          </a:schemeClr>
        </a:solidFill>
      </dgm:spPr>
      <dgm:t>
        <a:bodyPr/>
        <a:lstStyle/>
        <a:p>
          <a:r>
            <a:rPr lang="en-US" sz="3200" dirty="0">
              <a:solidFill>
                <a:schemeClr val="bg2"/>
              </a:solidFill>
              <a:effectLst>
                <a:outerShdw blurRad="38100" dist="38100" dir="2700000" algn="tl">
                  <a:srgbClr val="000000">
                    <a:alpha val="43137"/>
                  </a:srgbClr>
                </a:outerShdw>
              </a:effectLst>
            </a:rPr>
            <a:t>Step</a:t>
          </a:r>
        </a:p>
        <a:p>
          <a:r>
            <a:rPr lang="en-US" sz="3200" dirty="0">
              <a:solidFill>
                <a:schemeClr val="bg2"/>
              </a:solidFill>
              <a:effectLst>
                <a:outerShdw blurRad="38100" dist="38100" dir="2700000" algn="tl">
                  <a:srgbClr val="000000">
                    <a:alpha val="43137"/>
                  </a:srgbClr>
                </a:outerShdw>
              </a:effectLst>
            </a:rPr>
            <a:t>2</a:t>
          </a:r>
        </a:p>
      </dgm:t>
    </dgm:pt>
    <dgm:pt modelId="{CC817916-BE29-487E-BD8C-8D411535BFF8}" type="parTrans" cxnId="{26EEE898-3778-47E0-8B9A-18FEE1D03AE1}">
      <dgm:prSet/>
      <dgm:spPr/>
      <dgm:t>
        <a:bodyPr/>
        <a:lstStyle/>
        <a:p>
          <a:endParaRPr lang="en-US"/>
        </a:p>
      </dgm:t>
    </dgm:pt>
    <dgm:pt modelId="{366DC3D0-0B3D-410A-8C91-3EA88EF27B1F}" type="sibTrans" cxnId="{26EEE898-3778-47E0-8B9A-18FEE1D03AE1}">
      <dgm:prSet/>
      <dgm:spPr/>
      <dgm:t>
        <a:bodyPr/>
        <a:lstStyle/>
        <a:p>
          <a:endParaRPr lang="en-US"/>
        </a:p>
      </dgm:t>
    </dgm:pt>
    <dgm:pt modelId="{0CF8D91D-87DB-4C21-906A-28C0E024AC73}">
      <dgm:prSet custT="1"/>
      <dgm:spPr>
        <a:solidFill>
          <a:schemeClr val="tx2">
            <a:lumMod val="60000"/>
            <a:lumOff val="40000"/>
            <a:alpha val="90000"/>
          </a:schemeClr>
        </a:solidFill>
      </dgm:spPr>
      <dgm:t>
        <a:bodyPr/>
        <a:lstStyle/>
        <a:p>
          <a:r>
            <a:rPr lang="en-US" sz="3200" dirty="0">
              <a:solidFill>
                <a:schemeClr val="bg2"/>
              </a:solidFill>
              <a:effectLst>
                <a:outerShdw blurRad="38100" dist="38100" dir="2700000" algn="tl">
                  <a:srgbClr val="000000">
                    <a:alpha val="43137"/>
                  </a:srgbClr>
                </a:outerShdw>
              </a:effectLst>
            </a:rPr>
            <a:t>Step </a:t>
          </a:r>
        </a:p>
        <a:p>
          <a:r>
            <a:rPr lang="en-US" sz="3200" dirty="0">
              <a:solidFill>
                <a:schemeClr val="bg2"/>
              </a:solidFill>
              <a:effectLst>
                <a:outerShdw blurRad="38100" dist="38100" dir="2700000" algn="tl">
                  <a:srgbClr val="000000">
                    <a:alpha val="43137"/>
                  </a:srgbClr>
                </a:outerShdw>
              </a:effectLst>
            </a:rPr>
            <a:t>3</a:t>
          </a:r>
        </a:p>
      </dgm:t>
    </dgm:pt>
    <dgm:pt modelId="{7FDC8101-2EEC-44F3-A5E0-D1F56610D2A2}" type="parTrans" cxnId="{F559D3D4-9ADB-4C4F-9225-4F9527D771CA}">
      <dgm:prSet/>
      <dgm:spPr/>
      <dgm:t>
        <a:bodyPr/>
        <a:lstStyle/>
        <a:p>
          <a:endParaRPr lang="en-US"/>
        </a:p>
      </dgm:t>
    </dgm:pt>
    <dgm:pt modelId="{347EE7F4-CAAB-4AC5-A73F-DDA9B1A2249C}" type="sibTrans" cxnId="{F559D3D4-9ADB-4C4F-9225-4F9527D771CA}">
      <dgm:prSet/>
      <dgm:spPr/>
      <dgm:t>
        <a:bodyPr/>
        <a:lstStyle/>
        <a:p>
          <a:endParaRPr lang="en-US"/>
        </a:p>
      </dgm:t>
    </dgm:pt>
    <dgm:pt modelId="{9B3D3BC3-30F9-499B-8DA4-4B7973C4F2BC}">
      <dgm:prSet custT="1"/>
      <dgm:spPr>
        <a:solidFill>
          <a:schemeClr val="tx2">
            <a:lumMod val="60000"/>
            <a:lumOff val="40000"/>
            <a:alpha val="90000"/>
          </a:schemeClr>
        </a:solidFill>
      </dgm:spPr>
      <dgm:t>
        <a:bodyPr/>
        <a:lstStyle/>
        <a:p>
          <a:r>
            <a:rPr lang="en-US" sz="3200" dirty="0">
              <a:solidFill>
                <a:schemeClr val="bg2"/>
              </a:solidFill>
              <a:effectLst>
                <a:outerShdw blurRad="38100" dist="38100" dir="2700000" algn="tl">
                  <a:srgbClr val="000000">
                    <a:alpha val="43137"/>
                  </a:srgbClr>
                </a:outerShdw>
              </a:effectLst>
            </a:rPr>
            <a:t>Step </a:t>
          </a:r>
        </a:p>
        <a:p>
          <a:r>
            <a:rPr lang="en-US" sz="3200" dirty="0">
              <a:solidFill>
                <a:schemeClr val="bg2"/>
              </a:solidFill>
              <a:effectLst>
                <a:outerShdw blurRad="38100" dist="38100" dir="2700000" algn="tl">
                  <a:srgbClr val="000000">
                    <a:alpha val="43137"/>
                  </a:srgbClr>
                </a:outerShdw>
              </a:effectLst>
            </a:rPr>
            <a:t>4</a:t>
          </a:r>
        </a:p>
      </dgm:t>
    </dgm:pt>
    <dgm:pt modelId="{756DF659-AE00-41DF-8372-26286B9C277A}" type="parTrans" cxnId="{12678EDF-1884-46EB-8D58-60CC7912FC09}">
      <dgm:prSet/>
      <dgm:spPr/>
      <dgm:t>
        <a:bodyPr/>
        <a:lstStyle/>
        <a:p>
          <a:endParaRPr lang="en-US"/>
        </a:p>
      </dgm:t>
    </dgm:pt>
    <dgm:pt modelId="{3A4AB0E6-705C-4AEF-A46A-9857612C9024}" type="sibTrans" cxnId="{12678EDF-1884-46EB-8D58-60CC7912FC09}">
      <dgm:prSet/>
      <dgm:spPr/>
      <dgm:t>
        <a:bodyPr/>
        <a:lstStyle/>
        <a:p>
          <a:endParaRPr lang="en-US"/>
        </a:p>
      </dgm:t>
    </dgm:pt>
    <dgm:pt modelId="{6DA991F5-ECA0-4E56-A952-70EDE6E58CA9}" type="pres">
      <dgm:prSet presAssocID="{D2BC39E3-A843-4D96-97CE-6A93F167C75A}" presName="Name0" presStyleCnt="0">
        <dgm:presLayoutVars>
          <dgm:chMax val="11"/>
          <dgm:chPref val="11"/>
          <dgm:dir/>
          <dgm:resizeHandles/>
        </dgm:presLayoutVars>
      </dgm:prSet>
      <dgm:spPr/>
    </dgm:pt>
    <dgm:pt modelId="{E71D8633-EE73-41FD-9043-A2F32FB11A1E}" type="pres">
      <dgm:prSet presAssocID="{B28CEC18-28C7-4C5B-B004-128C324EBEEE}" presName="Accent6" presStyleCnt="0"/>
      <dgm:spPr/>
    </dgm:pt>
    <dgm:pt modelId="{EF2494F1-84C2-45F7-8EE5-D3F29EE57CA0}" type="pres">
      <dgm:prSet presAssocID="{B28CEC18-28C7-4C5B-B004-128C324EBEEE}" presName="Accent" presStyleLbl="node1" presStyleIdx="0" presStyleCnt="6"/>
      <dgm:spPr>
        <a:ln>
          <a:solidFill>
            <a:schemeClr val="accent1"/>
          </a:solidFill>
        </a:ln>
      </dgm:spPr>
    </dgm:pt>
    <dgm:pt modelId="{0FC77A39-69EA-48F4-8A55-90EB7B7CE4E2}" type="pres">
      <dgm:prSet presAssocID="{B28CEC18-28C7-4C5B-B004-128C324EBEEE}" presName="ParentBackground6" presStyleCnt="0"/>
      <dgm:spPr/>
    </dgm:pt>
    <dgm:pt modelId="{B6B08A7F-2E06-4EEE-BD3B-721ADFB7F4FF}" type="pres">
      <dgm:prSet presAssocID="{B28CEC18-28C7-4C5B-B004-128C324EBEEE}" presName="ParentBackground" presStyleLbl="fgAcc1" presStyleIdx="0" presStyleCnt="6"/>
      <dgm:spPr/>
    </dgm:pt>
    <dgm:pt modelId="{4FC30388-4914-4377-B54B-CFBB1E7001D2}" type="pres">
      <dgm:prSet presAssocID="{B28CEC18-28C7-4C5B-B004-128C324EBEEE}" presName="Parent6" presStyleLbl="revTx" presStyleIdx="0" presStyleCnt="0">
        <dgm:presLayoutVars>
          <dgm:chMax val="1"/>
          <dgm:chPref val="1"/>
          <dgm:bulletEnabled val="1"/>
        </dgm:presLayoutVars>
      </dgm:prSet>
      <dgm:spPr/>
    </dgm:pt>
    <dgm:pt modelId="{609A441C-24E2-4535-94B9-2C1C13804F6D}" type="pres">
      <dgm:prSet presAssocID="{DD7A02AD-C997-4BF2-BECD-F2FE3525791D}" presName="Accent5" presStyleCnt="0"/>
      <dgm:spPr/>
    </dgm:pt>
    <dgm:pt modelId="{A94F6CC6-756E-4CBA-ABE2-273966F16AD3}" type="pres">
      <dgm:prSet presAssocID="{DD7A02AD-C997-4BF2-BECD-F2FE3525791D}" presName="Accent" presStyleLbl="node1" presStyleIdx="1" presStyleCnt="6"/>
      <dgm:spPr>
        <a:ln>
          <a:solidFill>
            <a:schemeClr val="accent1"/>
          </a:solidFill>
        </a:ln>
      </dgm:spPr>
    </dgm:pt>
    <dgm:pt modelId="{9E5D6179-6082-4E5A-8A2C-9CE3B3A63B2A}" type="pres">
      <dgm:prSet presAssocID="{DD7A02AD-C997-4BF2-BECD-F2FE3525791D}" presName="ParentBackground5" presStyleCnt="0"/>
      <dgm:spPr/>
    </dgm:pt>
    <dgm:pt modelId="{5C60A14E-1CC3-4294-92CD-69B46569146E}" type="pres">
      <dgm:prSet presAssocID="{DD7A02AD-C997-4BF2-BECD-F2FE3525791D}" presName="ParentBackground" presStyleLbl="fgAcc1" presStyleIdx="1" presStyleCnt="6" custLinFactNeighborX="0" custLinFactNeighborY="445"/>
      <dgm:spPr/>
    </dgm:pt>
    <dgm:pt modelId="{7559B71C-1AAA-4532-A293-BEED6937D118}" type="pres">
      <dgm:prSet presAssocID="{DD7A02AD-C997-4BF2-BECD-F2FE3525791D}" presName="Parent5" presStyleLbl="revTx" presStyleIdx="0" presStyleCnt="0">
        <dgm:presLayoutVars>
          <dgm:chMax val="1"/>
          <dgm:chPref val="1"/>
          <dgm:bulletEnabled val="1"/>
        </dgm:presLayoutVars>
      </dgm:prSet>
      <dgm:spPr/>
    </dgm:pt>
    <dgm:pt modelId="{72F4C6A5-8530-4851-B4BB-434104A75D05}" type="pres">
      <dgm:prSet presAssocID="{9B3D3BC3-30F9-499B-8DA4-4B7973C4F2BC}" presName="Accent4" presStyleCnt="0"/>
      <dgm:spPr/>
    </dgm:pt>
    <dgm:pt modelId="{4821B722-9606-4671-9940-669D694FB55C}" type="pres">
      <dgm:prSet presAssocID="{9B3D3BC3-30F9-499B-8DA4-4B7973C4F2BC}" presName="Accent" presStyleLbl="node1" presStyleIdx="2" presStyleCnt="6" custLinFactNeighborX="-221"/>
      <dgm:spPr>
        <a:ln>
          <a:solidFill>
            <a:schemeClr val="accent1"/>
          </a:solidFill>
        </a:ln>
      </dgm:spPr>
    </dgm:pt>
    <dgm:pt modelId="{E5FF8610-44E5-41E5-9E6E-C88D903C9496}" type="pres">
      <dgm:prSet presAssocID="{9B3D3BC3-30F9-499B-8DA4-4B7973C4F2BC}" presName="ParentBackground4" presStyleCnt="0"/>
      <dgm:spPr/>
    </dgm:pt>
    <dgm:pt modelId="{0FE24E7D-6FE8-4E72-8F3E-338192B1F50D}" type="pres">
      <dgm:prSet presAssocID="{9B3D3BC3-30F9-499B-8DA4-4B7973C4F2BC}" presName="ParentBackground" presStyleLbl="fgAcc1" presStyleIdx="2" presStyleCnt="6" custLinFactNeighborX="-1518" custLinFactNeighborY="890"/>
      <dgm:spPr/>
    </dgm:pt>
    <dgm:pt modelId="{F7552B65-C68C-4C69-A3F6-AF879120AE81}" type="pres">
      <dgm:prSet presAssocID="{9B3D3BC3-30F9-499B-8DA4-4B7973C4F2BC}" presName="Parent4" presStyleLbl="revTx" presStyleIdx="0" presStyleCnt="0">
        <dgm:presLayoutVars>
          <dgm:chMax val="1"/>
          <dgm:chPref val="1"/>
          <dgm:bulletEnabled val="1"/>
        </dgm:presLayoutVars>
      </dgm:prSet>
      <dgm:spPr/>
    </dgm:pt>
    <dgm:pt modelId="{C82CFC48-CFBA-4C25-8713-6DA43F315867}" type="pres">
      <dgm:prSet presAssocID="{0CF8D91D-87DB-4C21-906A-28C0E024AC73}" presName="Accent3" presStyleCnt="0"/>
      <dgm:spPr/>
    </dgm:pt>
    <dgm:pt modelId="{5A9C1CDD-203E-45C0-9524-DCE8EE3CDA4B}" type="pres">
      <dgm:prSet presAssocID="{0CF8D91D-87DB-4C21-906A-28C0E024AC73}" presName="Accent" presStyleLbl="node1" presStyleIdx="3" presStyleCnt="6" custLinFactNeighborX="-4949"/>
      <dgm:spPr>
        <a:ln>
          <a:solidFill>
            <a:schemeClr val="accent1"/>
          </a:solidFill>
        </a:ln>
      </dgm:spPr>
    </dgm:pt>
    <dgm:pt modelId="{0C4327DF-23BC-4F4A-BAD5-09D5714FB8C6}" type="pres">
      <dgm:prSet presAssocID="{0CF8D91D-87DB-4C21-906A-28C0E024AC73}" presName="ParentBackground3" presStyleCnt="0"/>
      <dgm:spPr/>
    </dgm:pt>
    <dgm:pt modelId="{744F97F0-EE50-47F2-A180-FFDE7A4B2B5B}" type="pres">
      <dgm:prSet presAssocID="{0CF8D91D-87DB-4C21-906A-28C0E024AC73}" presName="ParentBackground" presStyleLbl="fgAcc1" presStyleIdx="3" presStyleCnt="6" custLinFactNeighborX="-7969" custLinFactNeighborY="890"/>
      <dgm:spPr/>
    </dgm:pt>
    <dgm:pt modelId="{5679D4D9-A792-4A6E-AC15-918A2F82FF9C}" type="pres">
      <dgm:prSet presAssocID="{0CF8D91D-87DB-4C21-906A-28C0E024AC73}" presName="Parent3" presStyleLbl="revTx" presStyleIdx="0" presStyleCnt="0">
        <dgm:presLayoutVars>
          <dgm:chMax val="1"/>
          <dgm:chPref val="1"/>
          <dgm:bulletEnabled val="1"/>
        </dgm:presLayoutVars>
      </dgm:prSet>
      <dgm:spPr/>
    </dgm:pt>
    <dgm:pt modelId="{468AB5F1-A048-4E57-9C9D-73F9B75C3A18}" type="pres">
      <dgm:prSet presAssocID="{805D9BD1-B183-4701-972F-C9A0976700BE}" presName="Accent2" presStyleCnt="0"/>
      <dgm:spPr/>
    </dgm:pt>
    <dgm:pt modelId="{261FF525-BD39-40FD-AA92-49A7D7D1785D}" type="pres">
      <dgm:prSet presAssocID="{805D9BD1-B183-4701-972F-C9A0976700BE}" presName="Accent" presStyleLbl="node1" presStyleIdx="4" presStyleCnt="6" custLinFactNeighborX="-4750"/>
      <dgm:spPr>
        <a:ln>
          <a:solidFill>
            <a:schemeClr val="accent1"/>
          </a:solidFill>
        </a:ln>
      </dgm:spPr>
    </dgm:pt>
    <dgm:pt modelId="{8DC17AF5-7DBE-40D3-A6E2-78B2956D1029}" type="pres">
      <dgm:prSet presAssocID="{805D9BD1-B183-4701-972F-C9A0976700BE}" presName="ParentBackground2" presStyleCnt="0"/>
      <dgm:spPr/>
    </dgm:pt>
    <dgm:pt modelId="{08A11449-C9F3-43B8-ADE3-F64CBEFB1CD0}" type="pres">
      <dgm:prSet presAssocID="{805D9BD1-B183-4701-972F-C9A0976700BE}" presName="ParentBackground" presStyleLbl="fgAcc1" presStyleIdx="4" presStyleCnt="6" custLinFactNeighborX="-8380" custLinFactNeighborY="890"/>
      <dgm:spPr/>
    </dgm:pt>
    <dgm:pt modelId="{6411BE63-876C-47AC-B729-C327A44F0849}" type="pres">
      <dgm:prSet presAssocID="{805D9BD1-B183-4701-972F-C9A0976700BE}" presName="Parent2" presStyleLbl="revTx" presStyleIdx="0" presStyleCnt="0">
        <dgm:presLayoutVars>
          <dgm:chMax val="1"/>
          <dgm:chPref val="1"/>
          <dgm:bulletEnabled val="1"/>
        </dgm:presLayoutVars>
      </dgm:prSet>
      <dgm:spPr/>
    </dgm:pt>
    <dgm:pt modelId="{E481405B-E835-414C-A268-A2F98E2E193B}" type="pres">
      <dgm:prSet presAssocID="{81136401-5993-4E46-B86C-46FEDBB547BA}" presName="Accent1" presStyleCnt="0"/>
      <dgm:spPr/>
    </dgm:pt>
    <dgm:pt modelId="{72E93725-7392-46D2-83BA-CBF5EFBFD990}" type="pres">
      <dgm:prSet presAssocID="{81136401-5993-4E46-B86C-46FEDBB547BA}" presName="Accent" presStyleLbl="node1" presStyleIdx="5" presStyleCnt="6" custLinFactNeighborX="-3717"/>
      <dgm:spPr>
        <a:ln>
          <a:solidFill>
            <a:schemeClr val="accent1"/>
          </a:solidFill>
        </a:ln>
      </dgm:spPr>
    </dgm:pt>
    <dgm:pt modelId="{7A96D635-CEAF-4298-AAE7-C2E9FA73C733}" type="pres">
      <dgm:prSet presAssocID="{81136401-5993-4E46-B86C-46FEDBB547BA}" presName="ParentBackground1" presStyleCnt="0"/>
      <dgm:spPr/>
    </dgm:pt>
    <dgm:pt modelId="{F6983351-CACC-4DAB-AAA6-492ECC1949BF}" type="pres">
      <dgm:prSet presAssocID="{81136401-5993-4E46-B86C-46FEDBB547BA}" presName="ParentBackground" presStyleLbl="fgAcc1" presStyleIdx="5" presStyleCnt="6" custLinFactNeighborX="-6039" custLinFactNeighborY="890"/>
      <dgm:spPr/>
    </dgm:pt>
    <dgm:pt modelId="{2308402A-D12A-42E6-B733-5033CC189322}" type="pres">
      <dgm:prSet presAssocID="{81136401-5993-4E46-B86C-46FEDBB547BA}" presName="Parent1" presStyleLbl="revTx" presStyleIdx="0" presStyleCnt="0">
        <dgm:presLayoutVars>
          <dgm:chMax val="1"/>
          <dgm:chPref val="1"/>
          <dgm:bulletEnabled val="1"/>
        </dgm:presLayoutVars>
      </dgm:prSet>
      <dgm:spPr/>
    </dgm:pt>
  </dgm:ptLst>
  <dgm:cxnLst>
    <dgm:cxn modelId="{1F86903D-7FCC-4182-B034-E6C382909970}" type="presOf" srcId="{9B3D3BC3-30F9-499B-8DA4-4B7973C4F2BC}" destId="{0FE24E7D-6FE8-4E72-8F3E-338192B1F50D}" srcOrd="0" destOrd="0" presId="urn:microsoft.com/office/officeart/2011/layout/CircleProcess"/>
    <dgm:cxn modelId="{433EB83E-F059-48FC-937D-97A43CD438DA}" type="presOf" srcId="{9B3D3BC3-30F9-499B-8DA4-4B7973C4F2BC}" destId="{F7552B65-C68C-4C69-A3F6-AF879120AE81}" srcOrd="1" destOrd="0" presId="urn:microsoft.com/office/officeart/2011/layout/CircleProcess"/>
    <dgm:cxn modelId="{20EF9B6D-FD10-4276-AAD5-DCB109D430C2}" srcId="{D2BC39E3-A843-4D96-97CE-6A93F167C75A}" destId="{81136401-5993-4E46-B86C-46FEDBB547BA}" srcOrd="0" destOrd="0" parTransId="{4049FD63-4857-46F0-9813-10E7D460E0AB}" sibTransId="{AC9CB2CB-E0FF-427C-BC3E-F13F260D80CB}"/>
    <dgm:cxn modelId="{A8785174-0A9D-47C7-A4F1-6BA7EB184326}" type="presOf" srcId="{81136401-5993-4E46-B86C-46FEDBB547BA}" destId="{F6983351-CACC-4DAB-AAA6-492ECC1949BF}" srcOrd="0" destOrd="0" presId="urn:microsoft.com/office/officeart/2011/layout/CircleProcess"/>
    <dgm:cxn modelId="{07060357-2FE3-476D-AAFB-0B6CD1322B83}" type="presOf" srcId="{B28CEC18-28C7-4C5B-B004-128C324EBEEE}" destId="{B6B08A7F-2E06-4EEE-BD3B-721ADFB7F4FF}" srcOrd="0" destOrd="0" presId="urn:microsoft.com/office/officeart/2011/layout/CircleProcess"/>
    <dgm:cxn modelId="{E15FA07B-23F6-4F5F-B8D4-9748433A11C1}" srcId="{D2BC39E3-A843-4D96-97CE-6A93F167C75A}" destId="{B28CEC18-28C7-4C5B-B004-128C324EBEEE}" srcOrd="5" destOrd="0" parTransId="{6E5EC205-1E44-4DAF-9A97-BED55F8C351B}" sibTransId="{61E42124-8693-4004-89C6-62A632C46C02}"/>
    <dgm:cxn modelId="{6C7CB77C-0408-4A59-90CA-CF0DD83DCAE7}" type="presOf" srcId="{0CF8D91D-87DB-4C21-906A-28C0E024AC73}" destId="{744F97F0-EE50-47F2-A180-FFDE7A4B2B5B}" srcOrd="0" destOrd="0" presId="urn:microsoft.com/office/officeart/2011/layout/CircleProcess"/>
    <dgm:cxn modelId="{8C76D67E-C9FC-4180-BC8F-EC5C535CF1CA}" type="presOf" srcId="{805D9BD1-B183-4701-972F-C9A0976700BE}" destId="{6411BE63-876C-47AC-B729-C327A44F0849}" srcOrd="1" destOrd="0" presId="urn:microsoft.com/office/officeart/2011/layout/CircleProcess"/>
    <dgm:cxn modelId="{7FFC5688-5D6D-4932-9B5D-093784785DF2}" srcId="{D2BC39E3-A843-4D96-97CE-6A93F167C75A}" destId="{DD7A02AD-C997-4BF2-BECD-F2FE3525791D}" srcOrd="4" destOrd="0" parTransId="{3BD505D4-22AE-4A3E-95D8-C653D115D7A0}" sibTransId="{6BA15015-E329-4911-8B3A-CB815D409437}"/>
    <dgm:cxn modelId="{1062848D-6C14-4A75-A88F-3CE3E1CCD974}" type="presOf" srcId="{81136401-5993-4E46-B86C-46FEDBB547BA}" destId="{2308402A-D12A-42E6-B733-5033CC189322}" srcOrd="1" destOrd="0" presId="urn:microsoft.com/office/officeart/2011/layout/CircleProcess"/>
    <dgm:cxn modelId="{26EEE898-3778-47E0-8B9A-18FEE1D03AE1}" srcId="{D2BC39E3-A843-4D96-97CE-6A93F167C75A}" destId="{805D9BD1-B183-4701-972F-C9A0976700BE}" srcOrd="1" destOrd="0" parTransId="{CC817916-BE29-487E-BD8C-8D411535BFF8}" sibTransId="{366DC3D0-0B3D-410A-8C91-3EA88EF27B1F}"/>
    <dgm:cxn modelId="{EBE6F99A-7192-44B2-AB74-504649584B5F}" type="presOf" srcId="{B28CEC18-28C7-4C5B-B004-128C324EBEEE}" destId="{4FC30388-4914-4377-B54B-CFBB1E7001D2}" srcOrd="1" destOrd="0" presId="urn:microsoft.com/office/officeart/2011/layout/CircleProcess"/>
    <dgm:cxn modelId="{66AE09B9-B7A1-44A0-AE76-C776278CB682}" type="presOf" srcId="{D2BC39E3-A843-4D96-97CE-6A93F167C75A}" destId="{6DA991F5-ECA0-4E56-A952-70EDE6E58CA9}" srcOrd="0" destOrd="0" presId="urn:microsoft.com/office/officeart/2011/layout/CircleProcess"/>
    <dgm:cxn modelId="{D9E577C3-E369-4CEF-AC17-A5A2E8B7AEA7}" type="presOf" srcId="{DD7A02AD-C997-4BF2-BECD-F2FE3525791D}" destId="{5C60A14E-1CC3-4294-92CD-69B46569146E}" srcOrd="0" destOrd="0" presId="urn:microsoft.com/office/officeart/2011/layout/CircleProcess"/>
    <dgm:cxn modelId="{3893CBD2-AE8C-4F9A-B253-A3A5637A3666}" type="presOf" srcId="{0CF8D91D-87DB-4C21-906A-28C0E024AC73}" destId="{5679D4D9-A792-4A6E-AC15-918A2F82FF9C}" srcOrd="1" destOrd="0" presId="urn:microsoft.com/office/officeart/2011/layout/CircleProcess"/>
    <dgm:cxn modelId="{A7D7D0D2-89FD-4DA6-9F3B-2DF5F8E48CF9}" type="presOf" srcId="{DD7A02AD-C997-4BF2-BECD-F2FE3525791D}" destId="{7559B71C-1AAA-4532-A293-BEED6937D118}" srcOrd="1" destOrd="0" presId="urn:microsoft.com/office/officeart/2011/layout/CircleProcess"/>
    <dgm:cxn modelId="{F559D3D4-9ADB-4C4F-9225-4F9527D771CA}" srcId="{D2BC39E3-A843-4D96-97CE-6A93F167C75A}" destId="{0CF8D91D-87DB-4C21-906A-28C0E024AC73}" srcOrd="2" destOrd="0" parTransId="{7FDC8101-2EEC-44F3-A5E0-D1F56610D2A2}" sibTransId="{347EE7F4-CAAB-4AC5-A73F-DDA9B1A2249C}"/>
    <dgm:cxn modelId="{12678EDF-1884-46EB-8D58-60CC7912FC09}" srcId="{D2BC39E3-A843-4D96-97CE-6A93F167C75A}" destId="{9B3D3BC3-30F9-499B-8DA4-4B7973C4F2BC}" srcOrd="3" destOrd="0" parTransId="{756DF659-AE00-41DF-8372-26286B9C277A}" sibTransId="{3A4AB0E6-705C-4AEF-A46A-9857612C9024}"/>
    <dgm:cxn modelId="{0ECF7CE1-B6A6-4B8A-8DA4-D942BC193DA9}" type="presOf" srcId="{805D9BD1-B183-4701-972F-C9A0976700BE}" destId="{08A11449-C9F3-43B8-ADE3-F64CBEFB1CD0}" srcOrd="0" destOrd="0" presId="urn:microsoft.com/office/officeart/2011/layout/CircleProcess"/>
    <dgm:cxn modelId="{99DFFEDA-642E-47AD-8597-77216CCD3ADF}" type="presParOf" srcId="{6DA991F5-ECA0-4E56-A952-70EDE6E58CA9}" destId="{E71D8633-EE73-41FD-9043-A2F32FB11A1E}" srcOrd="0" destOrd="0" presId="urn:microsoft.com/office/officeart/2011/layout/CircleProcess"/>
    <dgm:cxn modelId="{8B96634B-34CE-4B2E-99B6-6AA0C01BBCAD}" type="presParOf" srcId="{E71D8633-EE73-41FD-9043-A2F32FB11A1E}" destId="{EF2494F1-84C2-45F7-8EE5-D3F29EE57CA0}" srcOrd="0" destOrd="0" presId="urn:microsoft.com/office/officeart/2011/layout/CircleProcess"/>
    <dgm:cxn modelId="{20CEF82F-83C0-4651-BA7F-C17FA0526184}" type="presParOf" srcId="{6DA991F5-ECA0-4E56-A952-70EDE6E58CA9}" destId="{0FC77A39-69EA-48F4-8A55-90EB7B7CE4E2}" srcOrd="1" destOrd="0" presId="urn:microsoft.com/office/officeart/2011/layout/CircleProcess"/>
    <dgm:cxn modelId="{CE3A3086-D128-414F-8A73-EE91C05EEBE5}" type="presParOf" srcId="{0FC77A39-69EA-48F4-8A55-90EB7B7CE4E2}" destId="{B6B08A7F-2E06-4EEE-BD3B-721ADFB7F4FF}" srcOrd="0" destOrd="0" presId="urn:microsoft.com/office/officeart/2011/layout/CircleProcess"/>
    <dgm:cxn modelId="{DADF8709-32FB-45CF-ACC3-DD8A6A46011A}" type="presParOf" srcId="{6DA991F5-ECA0-4E56-A952-70EDE6E58CA9}" destId="{4FC30388-4914-4377-B54B-CFBB1E7001D2}" srcOrd="2" destOrd="0" presId="urn:microsoft.com/office/officeart/2011/layout/CircleProcess"/>
    <dgm:cxn modelId="{82C9E961-D893-40A5-8C8D-1F57589A1D09}" type="presParOf" srcId="{6DA991F5-ECA0-4E56-A952-70EDE6E58CA9}" destId="{609A441C-24E2-4535-94B9-2C1C13804F6D}" srcOrd="3" destOrd="0" presId="urn:microsoft.com/office/officeart/2011/layout/CircleProcess"/>
    <dgm:cxn modelId="{908C0185-B2C9-4365-AF1A-B0D97DF4B134}" type="presParOf" srcId="{609A441C-24E2-4535-94B9-2C1C13804F6D}" destId="{A94F6CC6-756E-4CBA-ABE2-273966F16AD3}" srcOrd="0" destOrd="0" presId="urn:microsoft.com/office/officeart/2011/layout/CircleProcess"/>
    <dgm:cxn modelId="{C4872CD3-F314-4F59-BFC5-B5F0B89534E9}" type="presParOf" srcId="{6DA991F5-ECA0-4E56-A952-70EDE6E58CA9}" destId="{9E5D6179-6082-4E5A-8A2C-9CE3B3A63B2A}" srcOrd="4" destOrd="0" presId="urn:microsoft.com/office/officeart/2011/layout/CircleProcess"/>
    <dgm:cxn modelId="{B460FC42-3507-42A1-B448-AABCA4DAF210}" type="presParOf" srcId="{9E5D6179-6082-4E5A-8A2C-9CE3B3A63B2A}" destId="{5C60A14E-1CC3-4294-92CD-69B46569146E}" srcOrd="0" destOrd="0" presId="urn:microsoft.com/office/officeart/2011/layout/CircleProcess"/>
    <dgm:cxn modelId="{F29BABBC-38AC-4386-A692-F6B6C2A22A83}" type="presParOf" srcId="{6DA991F5-ECA0-4E56-A952-70EDE6E58CA9}" destId="{7559B71C-1AAA-4532-A293-BEED6937D118}" srcOrd="5" destOrd="0" presId="urn:microsoft.com/office/officeart/2011/layout/CircleProcess"/>
    <dgm:cxn modelId="{4221AC5C-3D16-460A-A9D7-212A3637AC3E}" type="presParOf" srcId="{6DA991F5-ECA0-4E56-A952-70EDE6E58CA9}" destId="{72F4C6A5-8530-4851-B4BB-434104A75D05}" srcOrd="6" destOrd="0" presId="urn:microsoft.com/office/officeart/2011/layout/CircleProcess"/>
    <dgm:cxn modelId="{EBCA9210-78A8-493D-AE12-453F8431A548}" type="presParOf" srcId="{72F4C6A5-8530-4851-B4BB-434104A75D05}" destId="{4821B722-9606-4671-9940-669D694FB55C}" srcOrd="0" destOrd="0" presId="urn:microsoft.com/office/officeart/2011/layout/CircleProcess"/>
    <dgm:cxn modelId="{4AD1A58D-40B7-46C8-BF58-721E894ED1A1}" type="presParOf" srcId="{6DA991F5-ECA0-4E56-A952-70EDE6E58CA9}" destId="{E5FF8610-44E5-41E5-9E6E-C88D903C9496}" srcOrd="7" destOrd="0" presId="urn:microsoft.com/office/officeart/2011/layout/CircleProcess"/>
    <dgm:cxn modelId="{BAC9A1D8-F64F-4C70-9667-4BE8A9A99636}" type="presParOf" srcId="{E5FF8610-44E5-41E5-9E6E-C88D903C9496}" destId="{0FE24E7D-6FE8-4E72-8F3E-338192B1F50D}" srcOrd="0" destOrd="0" presId="urn:microsoft.com/office/officeart/2011/layout/CircleProcess"/>
    <dgm:cxn modelId="{4FBFDF53-1F49-4D12-8505-C00305C90ECC}" type="presParOf" srcId="{6DA991F5-ECA0-4E56-A952-70EDE6E58CA9}" destId="{F7552B65-C68C-4C69-A3F6-AF879120AE81}" srcOrd="8" destOrd="0" presId="urn:microsoft.com/office/officeart/2011/layout/CircleProcess"/>
    <dgm:cxn modelId="{982E7161-E2AA-4F6B-8396-50F4B2DF0028}" type="presParOf" srcId="{6DA991F5-ECA0-4E56-A952-70EDE6E58CA9}" destId="{C82CFC48-CFBA-4C25-8713-6DA43F315867}" srcOrd="9" destOrd="0" presId="urn:microsoft.com/office/officeart/2011/layout/CircleProcess"/>
    <dgm:cxn modelId="{87760AFF-EF9B-4838-B1AA-DADBB0650678}" type="presParOf" srcId="{C82CFC48-CFBA-4C25-8713-6DA43F315867}" destId="{5A9C1CDD-203E-45C0-9524-DCE8EE3CDA4B}" srcOrd="0" destOrd="0" presId="urn:microsoft.com/office/officeart/2011/layout/CircleProcess"/>
    <dgm:cxn modelId="{FDC8ECDC-79BD-4547-9AA7-79F7A9AD6F85}" type="presParOf" srcId="{6DA991F5-ECA0-4E56-A952-70EDE6E58CA9}" destId="{0C4327DF-23BC-4F4A-BAD5-09D5714FB8C6}" srcOrd="10" destOrd="0" presId="urn:microsoft.com/office/officeart/2011/layout/CircleProcess"/>
    <dgm:cxn modelId="{13FFF58C-D6BF-446F-8B10-28517EFDFD89}" type="presParOf" srcId="{0C4327DF-23BC-4F4A-BAD5-09D5714FB8C6}" destId="{744F97F0-EE50-47F2-A180-FFDE7A4B2B5B}" srcOrd="0" destOrd="0" presId="urn:microsoft.com/office/officeart/2011/layout/CircleProcess"/>
    <dgm:cxn modelId="{3FD7901D-0EB5-4BC5-80D6-32CAE8596A96}" type="presParOf" srcId="{6DA991F5-ECA0-4E56-A952-70EDE6E58CA9}" destId="{5679D4D9-A792-4A6E-AC15-918A2F82FF9C}" srcOrd="11" destOrd="0" presId="urn:microsoft.com/office/officeart/2011/layout/CircleProcess"/>
    <dgm:cxn modelId="{9727A1F7-C662-47FA-A870-D446A93245AF}" type="presParOf" srcId="{6DA991F5-ECA0-4E56-A952-70EDE6E58CA9}" destId="{468AB5F1-A048-4E57-9C9D-73F9B75C3A18}" srcOrd="12" destOrd="0" presId="urn:microsoft.com/office/officeart/2011/layout/CircleProcess"/>
    <dgm:cxn modelId="{223E41C9-CC2F-41AB-8931-25B36CB7ACA0}" type="presParOf" srcId="{468AB5F1-A048-4E57-9C9D-73F9B75C3A18}" destId="{261FF525-BD39-40FD-AA92-49A7D7D1785D}" srcOrd="0" destOrd="0" presId="urn:microsoft.com/office/officeart/2011/layout/CircleProcess"/>
    <dgm:cxn modelId="{62D8B4D1-0E0E-4609-90EE-C666FF8C1F15}" type="presParOf" srcId="{6DA991F5-ECA0-4E56-A952-70EDE6E58CA9}" destId="{8DC17AF5-7DBE-40D3-A6E2-78B2956D1029}" srcOrd="13" destOrd="0" presId="urn:microsoft.com/office/officeart/2011/layout/CircleProcess"/>
    <dgm:cxn modelId="{93F72CAD-C5B3-420A-B19D-B1A9E779A573}" type="presParOf" srcId="{8DC17AF5-7DBE-40D3-A6E2-78B2956D1029}" destId="{08A11449-C9F3-43B8-ADE3-F64CBEFB1CD0}" srcOrd="0" destOrd="0" presId="urn:microsoft.com/office/officeart/2011/layout/CircleProcess"/>
    <dgm:cxn modelId="{204A1C5A-92C7-4C11-A8DE-F14FF410B69F}" type="presParOf" srcId="{6DA991F5-ECA0-4E56-A952-70EDE6E58CA9}" destId="{6411BE63-876C-47AC-B729-C327A44F0849}" srcOrd="14" destOrd="0" presId="urn:microsoft.com/office/officeart/2011/layout/CircleProcess"/>
    <dgm:cxn modelId="{214A1CCB-1FE6-4F7D-85DE-D8A4CC3FEC08}" type="presParOf" srcId="{6DA991F5-ECA0-4E56-A952-70EDE6E58CA9}" destId="{E481405B-E835-414C-A268-A2F98E2E193B}" srcOrd="15" destOrd="0" presId="urn:microsoft.com/office/officeart/2011/layout/CircleProcess"/>
    <dgm:cxn modelId="{E9F4E905-15D6-43A3-83B3-56D16A52B5AC}" type="presParOf" srcId="{E481405B-E835-414C-A268-A2F98E2E193B}" destId="{72E93725-7392-46D2-83BA-CBF5EFBFD990}" srcOrd="0" destOrd="0" presId="urn:microsoft.com/office/officeart/2011/layout/CircleProcess"/>
    <dgm:cxn modelId="{A23553A0-34DC-43E4-920C-A9F7C7E0BA6D}" type="presParOf" srcId="{6DA991F5-ECA0-4E56-A952-70EDE6E58CA9}" destId="{7A96D635-CEAF-4298-AAE7-C2E9FA73C733}" srcOrd="16" destOrd="0" presId="urn:microsoft.com/office/officeart/2011/layout/CircleProcess"/>
    <dgm:cxn modelId="{136DB13F-6199-42CB-9A91-321FF941B854}" type="presParOf" srcId="{7A96D635-CEAF-4298-AAE7-C2E9FA73C733}" destId="{F6983351-CACC-4DAB-AAA6-492ECC1949BF}" srcOrd="0" destOrd="0" presId="urn:microsoft.com/office/officeart/2011/layout/CircleProcess"/>
    <dgm:cxn modelId="{923A8B30-75F6-45DC-9B1A-4E82435145BB}" type="presParOf" srcId="{6DA991F5-ECA0-4E56-A952-70EDE6E58CA9}" destId="{2308402A-D12A-42E6-B733-5033CC189322}" srcOrd="17" destOrd="0" presId="urn:microsoft.com/office/officeart/2011/layout/CircleProcess"/>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D1B04-9DA9-44BB-AEEF-17410DF0061A}">
      <dsp:nvSpPr>
        <dsp:cNvPr id="0" name=""/>
        <dsp:cNvSpPr/>
      </dsp:nvSpPr>
      <dsp:spPr>
        <a:xfrm>
          <a:off x="0" y="0"/>
          <a:ext cx="3584376" cy="5135563"/>
        </a:xfrm>
        <a:prstGeom prst="roundRect">
          <a:avLst>
            <a:gd name="adj" fmla="val 10000"/>
          </a:avLst>
        </a:prstGeom>
        <a:solidFill>
          <a:srgbClr val="92D050"/>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Government</a:t>
          </a:r>
        </a:p>
        <a:p>
          <a:pPr marL="0" lvl="0" indent="0" algn="ctr" defTabSz="1333500">
            <a:lnSpc>
              <a:spcPct val="90000"/>
            </a:lnSpc>
            <a:spcBef>
              <a:spcPct val="0"/>
            </a:spcBef>
            <a:spcAft>
              <a:spcPct val="35000"/>
            </a:spcAft>
            <a:buNone/>
          </a:pPr>
          <a:r>
            <a:rPr lang="en-US" sz="3000" b="1" u="none" kern="1200" dirty="0">
              <a:solidFill>
                <a:schemeClr val="accent1"/>
              </a:solidFill>
            </a:rPr>
            <a:t>Infrastructure </a:t>
          </a:r>
        </a:p>
        <a:p>
          <a:pPr marL="0" lvl="0" indent="0" algn="ctr" defTabSz="1333500">
            <a:lnSpc>
              <a:spcPct val="90000"/>
            </a:lnSpc>
            <a:spcBef>
              <a:spcPct val="0"/>
            </a:spcBef>
            <a:spcAft>
              <a:spcPct val="35000"/>
            </a:spcAft>
            <a:buNone/>
          </a:pPr>
          <a:endParaRPr lang="en-US" sz="3000" kern="1200" dirty="0">
            <a:solidFill>
              <a:schemeClr val="accent3"/>
            </a:solidFill>
          </a:endParaRPr>
        </a:p>
      </dsp:txBody>
      <dsp:txXfrm>
        <a:off x="0" y="2054225"/>
        <a:ext cx="3584376" cy="2054225"/>
      </dsp:txXfrm>
    </dsp:sp>
    <dsp:sp modelId="{1D68E3B7-F8A6-4792-95C0-5D6422FA3DD3}">
      <dsp:nvSpPr>
        <dsp:cNvPr id="0" name=""/>
        <dsp:cNvSpPr/>
      </dsp:nvSpPr>
      <dsp:spPr>
        <a:xfrm>
          <a:off x="939420" y="308133"/>
          <a:ext cx="1710142" cy="171014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5E4E04-6C4B-44DC-8D5A-329B9A6F3EFA}">
      <dsp:nvSpPr>
        <dsp:cNvPr id="0" name=""/>
        <dsp:cNvSpPr/>
      </dsp:nvSpPr>
      <dsp:spPr>
        <a:xfrm>
          <a:off x="3694211" y="0"/>
          <a:ext cx="3584376" cy="51355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Neighborhoods</a:t>
          </a:r>
        </a:p>
      </dsp:txBody>
      <dsp:txXfrm>
        <a:off x="3694211" y="2054225"/>
        <a:ext cx="3584376" cy="2054225"/>
      </dsp:txXfrm>
    </dsp:sp>
    <dsp:sp modelId="{8B395A8C-7CF0-4491-BFDE-EF071793ED2D}">
      <dsp:nvSpPr>
        <dsp:cNvPr id="0" name=""/>
        <dsp:cNvSpPr/>
      </dsp:nvSpPr>
      <dsp:spPr>
        <a:xfrm>
          <a:off x="4631328" y="308133"/>
          <a:ext cx="1710142" cy="171014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7C076D-1E2B-4880-8A34-1F0924250B0E}">
      <dsp:nvSpPr>
        <dsp:cNvPr id="0" name=""/>
        <dsp:cNvSpPr/>
      </dsp:nvSpPr>
      <dsp:spPr>
        <a:xfrm>
          <a:off x="7386119" y="0"/>
          <a:ext cx="3584376" cy="51355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Businesses </a:t>
          </a:r>
        </a:p>
      </dsp:txBody>
      <dsp:txXfrm>
        <a:off x="7386119" y="2054225"/>
        <a:ext cx="3584376" cy="2054225"/>
      </dsp:txXfrm>
    </dsp:sp>
    <dsp:sp modelId="{D56B3892-7086-4745-A672-A214F55824FB}">
      <dsp:nvSpPr>
        <dsp:cNvPr id="0" name=""/>
        <dsp:cNvSpPr/>
      </dsp:nvSpPr>
      <dsp:spPr>
        <a:xfrm>
          <a:off x="8323236" y="308133"/>
          <a:ext cx="1710142" cy="171014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2000" r="-4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E91D77-BE7B-4247-972E-659BA63A86CA}">
      <dsp:nvSpPr>
        <dsp:cNvPr id="0" name=""/>
        <dsp:cNvSpPr/>
      </dsp:nvSpPr>
      <dsp:spPr>
        <a:xfrm>
          <a:off x="438912" y="4108450"/>
          <a:ext cx="10094976" cy="77033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3EBE0-0EE9-4E07-AA73-870049C87E25}">
      <dsp:nvSpPr>
        <dsp:cNvPr id="0" name=""/>
        <dsp:cNvSpPr/>
      </dsp:nvSpPr>
      <dsp:spPr>
        <a:xfrm>
          <a:off x="83684" y="690573"/>
          <a:ext cx="1871856" cy="685800"/>
        </a:xfrm>
        <a:prstGeom prst="chevron">
          <a:avLst/>
        </a:prstGeom>
        <a:solidFill>
          <a:schemeClr val="accent2">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38100" dist="38100" dir="2700000" algn="tl">
                  <a:srgbClr val="000000">
                    <a:alpha val="43137"/>
                  </a:srgbClr>
                </a:outerShdw>
              </a:effectLst>
            </a:rPr>
            <a:t>Reaserch and Analyze Climate Trends</a:t>
          </a:r>
        </a:p>
      </dsp:txBody>
      <dsp:txXfrm>
        <a:off x="426584" y="690573"/>
        <a:ext cx="1186056" cy="685800"/>
      </dsp:txXfrm>
    </dsp:sp>
    <dsp:sp modelId="{894088C9-7739-4002-BA82-C3AE3DD86DE9}">
      <dsp:nvSpPr>
        <dsp:cNvPr id="0" name=""/>
        <dsp:cNvSpPr/>
      </dsp:nvSpPr>
      <dsp:spPr>
        <a:xfrm>
          <a:off x="1737512" y="687007"/>
          <a:ext cx="2043924" cy="685800"/>
        </a:xfrm>
        <a:prstGeom prst="chevron">
          <a:avLst/>
        </a:prstGeom>
        <a:solidFill>
          <a:schemeClr val="accent2">
            <a:hueOff val="-1157821"/>
            <a:satOff val="1547"/>
            <a:lumOff val="-4196"/>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Infrastructure Inventory</a:t>
          </a:r>
        </a:p>
      </dsp:txBody>
      <dsp:txXfrm>
        <a:off x="2080412" y="687007"/>
        <a:ext cx="1358124" cy="685800"/>
      </dsp:txXfrm>
    </dsp:sp>
    <dsp:sp modelId="{4B4EA9FA-9BFB-40A4-B684-656EE91BE73E}">
      <dsp:nvSpPr>
        <dsp:cNvPr id="0" name=""/>
        <dsp:cNvSpPr/>
      </dsp:nvSpPr>
      <dsp:spPr>
        <a:xfrm>
          <a:off x="3562093" y="687007"/>
          <a:ext cx="2112864" cy="685800"/>
        </a:xfrm>
        <a:prstGeom prst="chevron">
          <a:avLst/>
        </a:prstGeom>
        <a:solidFill>
          <a:schemeClr val="accent2">
            <a:hueOff val="-2315642"/>
            <a:satOff val="3095"/>
            <a:lumOff val="-8392"/>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Vulnerability Assessment</a:t>
          </a:r>
        </a:p>
      </dsp:txBody>
      <dsp:txXfrm>
        <a:off x="3904993" y="687007"/>
        <a:ext cx="1427064" cy="685800"/>
      </dsp:txXfrm>
    </dsp:sp>
    <dsp:sp modelId="{25585D5E-BB67-4290-A655-FC2698ADA988}">
      <dsp:nvSpPr>
        <dsp:cNvPr id="0" name=""/>
        <dsp:cNvSpPr/>
      </dsp:nvSpPr>
      <dsp:spPr>
        <a:xfrm>
          <a:off x="5463590" y="687007"/>
          <a:ext cx="2172511" cy="685800"/>
        </a:xfrm>
        <a:prstGeom prst="chevron">
          <a:avLst/>
        </a:prstGeom>
        <a:solidFill>
          <a:schemeClr val="accent2">
            <a:hueOff val="-3473464"/>
            <a:satOff val="4642"/>
            <a:lumOff val="-12588"/>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Prioritize Vulnerabilities</a:t>
          </a:r>
        </a:p>
      </dsp:txBody>
      <dsp:txXfrm>
        <a:off x="5806490" y="687007"/>
        <a:ext cx="1486711" cy="685800"/>
      </dsp:txXfrm>
    </dsp:sp>
    <dsp:sp modelId="{BC15702F-4C83-4B2A-BB2A-1CD568FADB57}">
      <dsp:nvSpPr>
        <dsp:cNvPr id="0" name=""/>
        <dsp:cNvSpPr/>
      </dsp:nvSpPr>
      <dsp:spPr>
        <a:xfrm>
          <a:off x="7433223" y="685799"/>
          <a:ext cx="1817095" cy="685800"/>
        </a:xfrm>
        <a:prstGeom prst="chevron">
          <a:avLst/>
        </a:prstGeom>
        <a:solidFill>
          <a:schemeClr val="accent2">
            <a:hueOff val="-4631285"/>
            <a:satOff val="6190"/>
            <a:lumOff val="-16784"/>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Identify Adaptation Strategies</a:t>
          </a:r>
        </a:p>
      </dsp:txBody>
      <dsp:txXfrm>
        <a:off x="7776123" y="685799"/>
        <a:ext cx="1131295" cy="685800"/>
      </dsp:txXfrm>
    </dsp:sp>
    <dsp:sp modelId="{AA1EB077-36DC-4A67-8804-C21586C4BD04}">
      <dsp:nvSpPr>
        <dsp:cNvPr id="0" name=""/>
        <dsp:cNvSpPr/>
      </dsp:nvSpPr>
      <dsp:spPr>
        <a:xfrm>
          <a:off x="9032383" y="685800"/>
          <a:ext cx="1810769" cy="685799"/>
        </a:xfrm>
        <a:prstGeom prst="chevron">
          <a:avLst/>
        </a:prstGeom>
        <a:solidFill>
          <a:schemeClr val="accent2">
            <a:hueOff val="-5789106"/>
            <a:satOff val="7737"/>
            <a:lumOff val="-2098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Adaptation Plan</a:t>
          </a:r>
        </a:p>
      </dsp:txBody>
      <dsp:txXfrm>
        <a:off x="9375283" y="685800"/>
        <a:ext cx="1124970" cy="685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494F1-84C2-45F7-8EE5-D3F29EE57CA0}">
      <dsp:nvSpPr>
        <dsp:cNvPr id="0" name=""/>
        <dsp:cNvSpPr/>
      </dsp:nvSpPr>
      <dsp:spPr>
        <a:xfrm>
          <a:off x="9572776" y="1023000"/>
          <a:ext cx="1764643" cy="1764308"/>
        </a:xfrm>
        <a:prstGeom prst="ellipse">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B6B08A7F-2E06-4EEE-BD3B-721ADFB7F4FF}">
      <dsp:nvSpPr>
        <dsp:cNvPr id="0" name=""/>
        <dsp:cNvSpPr/>
      </dsp:nvSpPr>
      <dsp:spPr>
        <a:xfrm>
          <a:off x="9632195" y="1081821"/>
          <a:ext cx="1646926" cy="1646667"/>
        </a:xfrm>
        <a:prstGeom prst="ellipse">
          <a:avLst/>
        </a:prstGeom>
        <a:solidFill>
          <a:schemeClr val="tx2">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Step </a:t>
          </a:r>
        </a:p>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6</a:t>
          </a:r>
        </a:p>
      </dsp:txBody>
      <dsp:txXfrm>
        <a:off x="9867630" y="1317103"/>
        <a:ext cx="1176055" cy="1176102"/>
      </dsp:txXfrm>
    </dsp:sp>
    <dsp:sp modelId="{A94F6CC6-756E-4CBA-ABE2-273966F16AD3}">
      <dsp:nvSpPr>
        <dsp:cNvPr id="0" name=""/>
        <dsp:cNvSpPr/>
      </dsp:nvSpPr>
      <dsp:spPr>
        <a:xfrm rot="2700000">
          <a:off x="7749958" y="1022802"/>
          <a:ext cx="1764395" cy="1764395"/>
        </a:xfrm>
        <a:prstGeom prst="teardrop">
          <a:avLst>
            <a:gd name="adj" fmla="val 100000"/>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5C60A14E-1CC3-4294-92CD-69B46569146E}">
      <dsp:nvSpPr>
        <dsp:cNvPr id="0" name=""/>
        <dsp:cNvSpPr/>
      </dsp:nvSpPr>
      <dsp:spPr>
        <a:xfrm>
          <a:off x="7809253" y="1089148"/>
          <a:ext cx="1646926" cy="1646667"/>
        </a:xfrm>
        <a:prstGeom prst="ellipse">
          <a:avLst/>
        </a:prstGeom>
        <a:solidFill>
          <a:schemeClr val="tx2">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Step </a:t>
          </a:r>
        </a:p>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5</a:t>
          </a:r>
        </a:p>
      </dsp:txBody>
      <dsp:txXfrm>
        <a:off x="8044688" y="1324431"/>
        <a:ext cx="1176055" cy="1176102"/>
      </dsp:txXfrm>
    </dsp:sp>
    <dsp:sp modelId="{4821B722-9606-4671-9940-669D694FB55C}">
      <dsp:nvSpPr>
        <dsp:cNvPr id="0" name=""/>
        <dsp:cNvSpPr/>
      </dsp:nvSpPr>
      <dsp:spPr>
        <a:xfrm rot="2700000">
          <a:off x="5921500" y="1022802"/>
          <a:ext cx="1764395" cy="1764395"/>
        </a:xfrm>
        <a:prstGeom prst="teardrop">
          <a:avLst>
            <a:gd name="adj" fmla="val 100000"/>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0FE24E7D-6FE8-4E72-8F3E-338192B1F50D}">
      <dsp:nvSpPr>
        <dsp:cNvPr id="0" name=""/>
        <dsp:cNvSpPr/>
      </dsp:nvSpPr>
      <dsp:spPr>
        <a:xfrm>
          <a:off x="5961310" y="1096476"/>
          <a:ext cx="1646926" cy="1646667"/>
        </a:xfrm>
        <a:prstGeom prst="ellipse">
          <a:avLst/>
        </a:prstGeom>
        <a:solidFill>
          <a:schemeClr val="tx2">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Step </a:t>
          </a:r>
        </a:p>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4</a:t>
          </a:r>
        </a:p>
      </dsp:txBody>
      <dsp:txXfrm>
        <a:off x="6196746" y="1331758"/>
        <a:ext cx="1176055" cy="1176102"/>
      </dsp:txXfrm>
    </dsp:sp>
    <dsp:sp modelId="{5A9C1CDD-203E-45C0-9524-DCE8EE3CDA4B}">
      <dsp:nvSpPr>
        <dsp:cNvPr id="0" name=""/>
        <dsp:cNvSpPr/>
      </dsp:nvSpPr>
      <dsp:spPr>
        <a:xfrm rot="2700000">
          <a:off x="3980565" y="1022802"/>
          <a:ext cx="1764395" cy="1764395"/>
        </a:xfrm>
        <a:prstGeom prst="teardrop">
          <a:avLst>
            <a:gd name="adj" fmla="val 100000"/>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744F97F0-EE50-47F2-A180-FFDE7A4B2B5B}">
      <dsp:nvSpPr>
        <dsp:cNvPr id="0" name=""/>
        <dsp:cNvSpPr/>
      </dsp:nvSpPr>
      <dsp:spPr>
        <a:xfrm>
          <a:off x="4032125" y="1096476"/>
          <a:ext cx="1646926" cy="1646667"/>
        </a:xfrm>
        <a:prstGeom prst="ellipse">
          <a:avLst/>
        </a:prstGeom>
        <a:solidFill>
          <a:schemeClr val="tx2">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Step </a:t>
          </a:r>
        </a:p>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3</a:t>
          </a:r>
        </a:p>
      </dsp:txBody>
      <dsp:txXfrm>
        <a:off x="4266439" y="1331758"/>
        <a:ext cx="1176055" cy="1176102"/>
      </dsp:txXfrm>
    </dsp:sp>
    <dsp:sp modelId="{261FF525-BD39-40FD-AA92-49A7D7D1785D}">
      <dsp:nvSpPr>
        <dsp:cNvPr id="0" name=""/>
        <dsp:cNvSpPr/>
      </dsp:nvSpPr>
      <dsp:spPr>
        <a:xfrm rot="2700000">
          <a:off x="2162590" y="1022802"/>
          <a:ext cx="1764395" cy="1764395"/>
        </a:xfrm>
        <a:prstGeom prst="teardrop">
          <a:avLst>
            <a:gd name="adj" fmla="val 100000"/>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08A11449-C9F3-43B8-ADE3-F64CBEFB1CD0}">
      <dsp:nvSpPr>
        <dsp:cNvPr id="0" name=""/>
        <dsp:cNvSpPr/>
      </dsp:nvSpPr>
      <dsp:spPr>
        <a:xfrm>
          <a:off x="2202414" y="1096476"/>
          <a:ext cx="1646926" cy="1646667"/>
        </a:xfrm>
        <a:prstGeom prst="ellipse">
          <a:avLst/>
        </a:prstGeom>
        <a:solidFill>
          <a:schemeClr val="tx2">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Step</a:t>
          </a:r>
        </a:p>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2</a:t>
          </a:r>
        </a:p>
      </dsp:txBody>
      <dsp:txXfrm>
        <a:off x="2436728" y="1331758"/>
        <a:ext cx="1176055" cy="1176102"/>
      </dsp:txXfrm>
    </dsp:sp>
    <dsp:sp modelId="{72E93725-7392-46D2-83BA-CBF5EFBFD990}">
      <dsp:nvSpPr>
        <dsp:cNvPr id="0" name=""/>
        <dsp:cNvSpPr/>
      </dsp:nvSpPr>
      <dsp:spPr>
        <a:xfrm rot="2700000">
          <a:off x="365609" y="1022802"/>
          <a:ext cx="1764395" cy="1764395"/>
        </a:xfrm>
        <a:prstGeom prst="teardrop">
          <a:avLst>
            <a:gd name="adj" fmla="val 100000"/>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F6983351-CACC-4DAB-AAA6-492ECC1949BF}">
      <dsp:nvSpPr>
        <dsp:cNvPr id="0" name=""/>
        <dsp:cNvSpPr/>
      </dsp:nvSpPr>
      <dsp:spPr>
        <a:xfrm>
          <a:off x="416905" y="1096476"/>
          <a:ext cx="1646926" cy="1646667"/>
        </a:xfrm>
        <a:prstGeom prst="ellipse">
          <a:avLst/>
        </a:prstGeom>
        <a:solidFill>
          <a:schemeClr val="tx2">
            <a:lumMod val="60000"/>
            <a:lumOff val="40000"/>
            <a:alpha val="9000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Step </a:t>
          </a:r>
        </a:p>
        <a:p>
          <a:pPr marL="0" lvl="0" indent="0" algn="ctr" defTabSz="1422400">
            <a:lnSpc>
              <a:spcPct val="90000"/>
            </a:lnSpc>
            <a:spcBef>
              <a:spcPct val="0"/>
            </a:spcBef>
            <a:spcAft>
              <a:spcPct val="35000"/>
            </a:spcAft>
            <a:buNone/>
          </a:pPr>
          <a:r>
            <a:rPr lang="en-US" sz="3200" kern="1200" dirty="0">
              <a:solidFill>
                <a:schemeClr val="bg2"/>
              </a:solidFill>
              <a:effectLst>
                <a:outerShdw blurRad="38100" dist="38100" dir="2700000" algn="tl">
                  <a:srgbClr val="000000">
                    <a:alpha val="43137"/>
                  </a:srgbClr>
                </a:outerShdw>
              </a:effectLst>
            </a:rPr>
            <a:t>1</a:t>
          </a:r>
        </a:p>
      </dsp:txBody>
      <dsp:txXfrm>
        <a:off x="652341" y="1331758"/>
        <a:ext cx="1176055" cy="117610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5356" cy="467522"/>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sz="quarter" idx="1"/>
          </p:nvPr>
        </p:nvSpPr>
        <p:spPr>
          <a:xfrm>
            <a:off x="3979329" y="1"/>
            <a:ext cx="3045356" cy="467522"/>
          </a:xfrm>
          <a:prstGeom prst="rect">
            <a:avLst/>
          </a:prstGeom>
        </p:spPr>
        <p:txBody>
          <a:bodyPr vert="horz" lIns="91614" tIns="45807" rIns="91614" bIns="45807" rtlCol="0"/>
          <a:lstStyle>
            <a:lvl1pPr algn="r">
              <a:defRPr sz="1200"/>
            </a:lvl1pPr>
          </a:lstStyle>
          <a:p>
            <a:fld id="{A1ED837A-8AB2-4F1B-BF57-7A82A7EFFF63}" type="datetimeFigureOut">
              <a:rPr lang="en-US" smtClean="0"/>
              <a:t>12/5/2017</a:t>
            </a:fld>
            <a:endParaRPr lang="en-US"/>
          </a:p>
        </p:txBody>
      </p:sp>
      <p:sp>
        <p:nvSpPr>
          <p:cNvPr id="4" name="Footer Placeholder 3"/>
          <p:cNvSpPr>
            <a:spLocks noGrp="1"/>
          </p:cNvSpPr>
          <p:nvPr>
            <p:ph type="ftr" sz="quarter" idx="2"/>
          </p:nvPr>
        </p:nvSpPr>
        <p:spPr>
          <a:xfrm>
            <a:off x="0" y="8844753"/>
            <a:ext cx="3045356" cy="467522"/>
          </a:xfrm>
          <a:prstGeom prst="rect">
            <a:avLst/>
          </a:prstGeom>
        </p:spPr>
        <p:txBody>
          <a:bodyPr vert="horz" lIns="91614" tIns="45807" rIns="91614" bIns="45807" rtlCol="0" anchor="b"/>
          <a:lstStyle>
            <a:lvl1pPr algn="l">
              <a:defRPr sz="1200"/>
            </a:lvl1pPr>
          </a:lstStyle>
          <a:p>
            <a:endParaRPr lang="en-US"/>
          </a:p>
        </p:txBody>
      </p:sp>
      <p:sp>
        <p:nvSpPr>
          <p:cNvPr id="5" name="Slide Number Placeholder 4"/>
          <p:cNvSpPr>
            <a:spLocks noGrp="1"/>
          </p:cNvSpPr>
          <p:nvPr>
            <p:ph type="sldNum" sz="quarter" idx="3"/>
          </p:nvPr>
        </p:nvSpPr>
        <p:spPr>
          <a:xfrm>
            <a:off x="3979329" y="8844753"/>
            <a:ext cx="3045356" cy="467522"/>
          </a:xfrm>
          <a:prstGeom prst="rect">
            <a:avLst/>
          </a:prstGeom>
        </p:spPr>
        <p:txBody>
          <a:bodyPr vert="horz" lIns="91614" tIns="45807" rIns="91614" bIns="45807" rtlCol="0" anchor="b"/>
          <a:lstStyle>
            <a:lvl1pPr algn="r">
              <a:defRPr sz="1200"/>
            </a:lvl1pPr>
          </a:lstStyle>
          <a:p>
            <a:fld id="{80F222BB-30D7-4B2A-B4A0-33BF9F866B09}" type="slidenum">
              <a:rPr lang="en-US" smtClean="0"/>
              <a:t>‹#›</a:t>
            </a:fld>
            <a:endParaRPr lang="en-US"/>
          </a:p>
        </p:txBody>
      </p:sp>
    </p:spTree>
    <p:extLst>
      <p:ext uri="{BB962C8B-B14F-4D97-AF65-F5344CB8AC3E}">
        <p14:creationId xmlns:p14="http://schemas.microsoft.com/office/powerpoint/2010/main" val="1100477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54" tIns="46678" rIns="93354" bIns="46678" rtlCol="0"/>
          <a:lstStyle>
            <a:lvl1pPr algn="l">
              <a:defRPr sz="1200"/>
            </a:lvl1pPr>
          </a:lstStyle>
          <a:p>
            <a:endParaRPr lang="en-US"/>
          </a:p>
        </p:txBody>
      </p:sp>
      <p:sp>
        <p:nvSpPr>
          <p:cNvPr id="3" name="Date Placeholder 2"/>
          <p:cNvSpPr>
            <a:spLocks noGrp="1"/>
          </p:cNvSpPr>
          <p:nvPr>
            <p:ph type="dt" idx="1"/>
          </p:nvPr>
        </p:nvSpPr>
        <p:spPr>
          <a:xfrm>
            <a:off x="3979930" y="0"/>
            <a:ext cx="3044719" cy="465614"/>
          </a:xfrm>
          <a:prstGeom prst="rect">
            <a:avLst/>
          </a:prstGeom>
        </p:spPr>
        <p:txBody>
          <a:bodyPr vert="horz" lIns="93354" tIns="46678" rIns="93354" bIns="46678" rtlCol="0"/>
          <a:lstStyle>
            <a:lvl1pPr algn="r">
              <a:defRPr sz="1200"/>
            </a:lvl1pPr>
          </a:lstStyle>
          <a:p>
            <a:fld id="{6703240E-13E8-44CD-BF4F-0F5FA9FCF954}" type="datetimeFigureOut">
              <a:rPr lang="en-US" smtClean="0"/>
              <a:t>12/5/2017</a:t>
            </a:fld>
            <a:endParaRPr lang="en-US"/>
          </a:p>
        </p:txBody>
      </p:sp>
      <p:sp>
        <p:nvSpPr>
          <p:cNvPr id="4" name="Slide Image Placeholder 3"/>
          <p:cNvSpPr>
            <a:spLocks noGrp="1" noRot="1" noChangeAspect="1"/>
          </p:cNvSpPr>
          <p:nvPr>
            <p:ph type="sldImg" idx="2"/>
          </p:nvPr>
        </p:nvSpPr>
        <p:spPr>
          <a:xfrm>
            <a:off x="409575" y="698500"/>
            <a:ext cx="6207125" cy="3490913"/>
          </a:xfrm>
          <a:prstGeom prst="rect">
            <a:avLst/>
          </a:prstGeom>
          <a:noFill/>
          <a:ln w="12700">
            <a:solidFill>
              <a:prstClr val="black"/>
            </a:solidFill>
          </a:ln>
        </p:spPr>
        <p:txBody>
          <a:bodyPr vert="horz" lIns="93354" tIns="46678" rIns="93354" bIns="46678"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54" tIns="46678" rIns="93354" bIns="466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54" tIns="46678" rIns="93354" bIns="46678"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54" tIns="46678" rIns="93354" bIns="46678" rtlCol="0" anchor="b"/>
          <a:lstStyle>
            <a:lvl1pPr algn="r">
              <a:defRPr sz="1200"/>
            </a:lvl1pPr>
          </a:lstStyle>
          <a:p>
            <a:fld id="{893D2EDD-E526-4F83-8255-A3E74C0DBBAF}" type="slidenum">
              <a:rPr lang="en-US" smtClean="0"/>
              <a:t>‹#›</a:t>
            </a:fld>
            <a:endParaRPr lang="en-US"/>
          </a:p>
        </p:txBody>
      </p:sp>
    </p:spTree>
    <p:extLst>
      <p:ext uri="{BB962C8B-B14F-4D97-AF65-F5344CB8AC3E}">
        <p14:creationId xmlns:p14="http://schemas.microsoft.com/office/powerpoint/2010/main" val="23513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1</a:t>
            </a:fld>
            <a:endParaRPr lang="en-US"/>
          </a:p>
        </p:txBody>
      </p:sp>
    </p:spTree>
    <p:extLst>
      <p:ext uri="{BB962C8B-B14F-4D97-AF65-F5344CB8AC3E}">
        <p14:creationId xmlns:p14="http://schemas.microsoft.com/office/powerpoint/2010/main" val="1020040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hurricane’s increase and/or be stronger? Mixed science on this – there is science predicting stronger storms that feed on warmer waters. </a:t>
            </a:r>
          </a:p>
        </p:txBody>
      </p:sp>
      <p:sp>
        <p:nvSpPr>
          <p:cNvPr id="4" name="Slide Number Placeholder 3"/>
          <p:cNvSpPr>
            <a:spLocks noGrp="1"/>
          </p:cNvSpPr>
          <p:nvPr>
            <p:ph type="sldNum" sz="quarter" idx="10"/>
          </p:nvPr>
        </p:nvSpPr>
        <p:spPr/>
        <p:txBody>
          <a:bodyPr/>
          <a:lstStyle/>
          <a:p>
            <a:fld id="{893D2EDD-E526-4F83-8255-A3E74C0DBBAF}" type="slidenum">
              <a:rPr lang="en-US" smtClean="0"/>
              <a:t>11</a:t>
            </a:fld>
            <a:endParaRPr lang="en-US"/>
          </a:p>
        </p:txBody>
      </p:sp>
    </p:spTree>
    <p:extLst>
      <p:ext uri="{BB962C8B-B14F-4D97-AF65-F5344CB8AC3E}">
        <p14:creationId xmlns:p14="http://schemas.microsoft.com/office/powerpoint/2010/main" val="419202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from a hard rain event – not a hurricane or named storm. </a:t>
            </a:r>
          </a:p>
        </p:txBody>
      </p:sp>
      <p:sp>
        <p:nvSpPr>
          <p:cNvPr id="4" name="Slide Number Placeholder 3"/>
          <p:cNvSpPr>
            <a:spLocks noGrp="1"/>
          </p:cNvSpPr>
          <p:nvPr>
            <p:ph type="sldNum" sz="quarter" idx="10"/>
          </p:nvPr>
        </p:nvSpPr>
        <p:spPr/>
        <p:txBody>
          <a:bodyPr/>
          <a:lstStyle/>
          <a:p>
            <a:fld id="{893D2EDD-E526-4F83-8255-A3E74C0DBBAF}" type="slidenum">
              <a:rPr lang="en-US" smtClean="0"/>
              <a:t>12</a:t>
            </a:fld>
            <a:endParaRPr lang="en-US"/>
          </a:p>
        </p:txBody>
      </p:sp>
    </p:spTree>
    <p:extLst>
      <p:ext uri="{BB962C8B-B14F-4D97-AF65-F5344CB8AC3E}">
        <p14:creationId xmlns:p14="http://schemas.microsoft.com/office/powerpoint/2010/main" val="284518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93D2EDD-E526-4F83-8255-A3E74C0DBBAF}" type="slidenum">
              <a:rPr lang="en-US" smtClean="0"/>
              <a:t>13</a:t>
            </a:fld>
            <a:endParaRPr lang="en-US"/>
          </a:p>
        </p:txBody>
      </p:sp>
    </p:spTree>
    <p:extLst>
      <p:ext uri="{BB962C8B-B14F-4D97-AF65-F5344CB8AC3E}">
        <p14:creationId xmlns:p14="http://schemas.microsoft.com/office/powerpoint/2010/main" val="183873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14</a:t>
            </a:fld>
            <a:endParaRPr lang="en-US"/>
          </a:p>
        </p:txBody>
      </p:sp>
    </p:spTree>
    <p:extLst>
      <p:ext uri="{BB962C8B-B14F-4D97-AF65-F5344CB8AC3E}">
        <p14:creationId xmlns:p14="http://schemas.microsoft.com/office/powerpoint/2010/main" val="92684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15</a:t>
            </a:fld>
            <a:endParaRPr lang="en-US"/>
          </a:p>
        </p:txBody>
      </p:sp>
    </p:spTree>
    <p:extLst>
      <p:ext uri="{BB962C8B-B14F-4D97-AF65-F5344CB8AC3E}">
        <p14:creationId xmlns:p14="http://schemas.microsoft.com/office/powerpoint/2010/main" val="1479328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Asked – is this asset currently experiencing impacts? Now look at the maps – is this asset projected to experience impacts in 2050? Tell us how susceptible it is to experience climate impact by 2050?</a:t>
            </a:r>
          </a:p>
          <a:p>
            <a:r>
              <a:rPr lang="en-US" dirty="0"/>
              <a:t>Adaptive capacity is asking folks to rank how well the infrastructure can adjust on its own with a 1-5. </a:t>
            </a:r>
          </a:p>
        </p:txBody>
      </p:sp>
      <p:sp>
        <p:nvSpPr>
          <p:cNvPr id="4" name="Slide Number Placeholder 3"/>
          <p:cNvSpPr>
            <a:spLocks noGrp="1"/>
          </p:cNvSpPr>
          <p:nvPr>
            <p:ph type="sldNum" sz="quarter" idx="10"/>
          </p:nvPr>
        </p:nvSpPr>
        <p:spPr/>
        <p:txBody>
          <a:bodyPr/>
          <a:lstStyle/>
          <a:p>
            <a:fld id="{893D2EDD-E526-4F83-8255-A3E74C0DBBAF}" type="slidenum">
              <a:rPr lang="en-US" smtClean="0"/>
              <a:t>16</a:t>
            </a:fld>
            <a:endParaRPr lang="en-US"/>
          </a:p>
        </p:txBody>
      </p:sp>
    </p:spTree>
    <p:extLst>
      <p:ext uri="{BB962C8B-B14F-4D97-AF65-F5344CB8AC3E}">
        <p14:creationId xmlns:p14="http://schemas.microsoft.com/office/powerpoint/2010/main" val="2685584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17</a:t>
            </a:fld>
            <a:endParaRPr lang="en-US"/>
          </a:p>
        </p:txBody>
      </p:sp>
    </p:spTree>
    <p:extLst>
      <p:ext uri="{BB962C8B-B14F-4D97-AF65-F5344CB8AC3E}">
        <p14:creationId xmlns:p14="http://schemas.microsoft.com/office/powerpoint/2010/main" val="74741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19</a:t>
            </a:fld>
            <a:endParaRPr lang="en-US"/>
          </a:p>
        </p:txBody>
      </p:sp>
    </p:spTree>
    <p:extLst>
      <p:ext uri="{BB962C8B-B14F-4D97-AF65-F5344CB8AC3E}">
        <p14:creationId xmlns:p14="http://schemas.microsoft.com/office/powerpoint/2010/main" val="77746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if needed</a:t>
            </a:r>
          </a:p>
        </p:txBody>
      </p:sp>
      <p:sp>
        <p:nvSpPr>
          <p:cNvPr id="4" name="Slide Number Placeholder 3"/>
          <p:cNvSpPr>
            <a:spLocks noGrp="1"/>
          </p:cNvSpPr>
          <p:nvPr>
            <p:ph type="sldNum" sz="quarter" idx="10"/>
          </p:nvPr>
        </p:nvSpPr>
        <p:spPr/>
        <p:txBody>
          <a:bodyPr/>
          <a:lstStyle/>
          <a:p>
            <a:fld id="{893D2EDD-E526-4F83-8255-A3E74C0DBBAF}" type="slidenum">
              <a:rPr lang="en-US" smtClean="0"/>
              <a:t>21</a:t>
            </a:fld>
            <a:endParaRPr lang="en-US"/>
          </a:p>
        </p:txBody>
      </p:sp>
    </p:spTree>
    <p:extLst>
      <p:ext uri="{BB962C8B-B14F-4D97-AF65-F5344CB8AC3E}">
        <p14:creationId xmlns:p14="http://schemas.microsoft.com/office/powerpoint/2010/main" val="50587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24</a:t>
            </a:fld>
            <a:endParaRPr lang="en-US"/>
          </a:p>
        </p:txBody>
      </p:sp>
    </p:spTree>
    <p:extLst>
      <p:ext uri="{BB962C8B-B14F-4D97-AF65-F5344CB8AC3E}">
        <p14:creationId xmlns:p14="http://schemas.microsoft.com/office/powerpoint/2010/main" val="409226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2</a:t>
            </a:fld>
            <a:endParaRPr lang="en-US"/>
          </a:p>
        </p:txBody>
      </p:sp>
    </p:spTree>
    <p:extLst>
      <p:ext uri="{BB962C8B-B14F-4D97-AF65-F5344CB8AC3E}">
        <p14:creationId xmlns:p14="http://schemas.microsoft.com/office/powerpoint/2010/main" val="480196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25</a:t>
            </a:fld>
            <a:endParaRPr lang="en-US"/>
          </a:p>
        </p:txBody>
      </p:sp>
    </p:spTree>
    <p:extLst>
      <p:ext uri="{BB962C8B-B14F-4D97-AF65-F5344CB8AC3E}">
        <p14:creationId xmlns:p14="http://schemas.microsoft.com/office/powerpoint/2010/main" val="289745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Twenty four (24) additional infrastructure assets that were not initially rated as high risk and vulnerability were prioritized due to site-specific conditions and local knowledge </a:t>
            </a:r>
          </a:p>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26</a:t>
            </a:fld>
            <a:endParaRPr lang="en-US"/>
          </a:p>
        </p:txBody>
      </p:sp>
    </p:spTree>
    <p:extLst>
      <p:ext uri="{BB962C8B-B14F-4D97-AF65-F5344CB8AC3E}">
        <p14:creationId xmlns:p14="http://schemas.microsoft.com/office/powerpoint/2010/main" val="2484622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93D2EDD-E526-4F83-8255-A3E74C0DBBAF}" type="slidenum">
              <a:rPr lang="en-US" smtClean="0"/>
              <a:t>27</a:t>
            </a:fld>
            <a:endParaRPr lang="en-US"/>
          </a:p>
        </p:txBody>
      </p:sp>
    </p:spTree>
    <p:extLst>
      <p:ext uri="{BB962C8B-B14F-4D97-AF65-F5344CB8AC3E}">
        <p14:creationId xmlns:p14="http://schemas.microsoft.com/office/powerpoint/2010/main" val="236420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ways we identified our transportation assets were vulnerable….</a:t>
            </a:r>
          </a:p>
        </p:txBody>
      </p:sp>
      <p:sp>
        <p:nvSpPr>
          <p:cNvPr id="4" name="Slide Number Placeholder 3"/>
          <p:cNvSpPr>
            <a:spLocks noGrp="1"/>
          </p:cNvSpPr>
          <p:nvPr>
            <p:ph type="sldNum" sz="quarter" idx="10"/>
          </p:nvPr>
        </p:nvSpPr>
        <p:spPr/>
        <p:txBody>
          <a:bodyPr/>
          <a:lstStyle/>
          <a:p>
            <a:fld id="{893D2EDD-E526-4F83-8255-A3E74C0DBBAF}" type="slidenum">
              <a:rPr lang="en-US" smtClean="0"/>
              <a:t>28</a:t>
            </a:fld>
            <a:endParaRPr lang="en-US"/>
          </a:p>
        </p:txBody>
      </p:sp>
    </p:spTree>
    <p:extLst>
      <p:ext uri="{BB962C8B-B14F-4D97-AF65-F5344CB8AC3E}">
        <p14:creationId xmlns:p14="http://schemas.microsoft.com/office/powerpoint/2010/main" val="419537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examples of the asset and then the adaptation measures (or solutions). There are also site specific solutions in addition to general ones. There are menu of options….</a:t>
            </a:r>
          </a:p>
        </p:txBody>
      </p:sp>
      <p:sp>
        <p:nvSpPr>
          <p:cNvPr id="4" name="Slide Number Placeholder 3"/>
          <p:cNvSpPr>
            <a:spLocks noGrp="1"/>
          </p:cNvSpPr>
          <p:nvPr>
            <p:ph type="sldNum" sz="quarter" idx="10"/>
          </p:nvPr>
        </p:nvSpPr>
        <p:spPr/>
        <p:txBody>
          <a:bodyPr/>
          <a:lstStyle/>
          <a:p>
            <a:fld id="{893D2EDD-E526-4F83-8255-A3E74C0DBBAF}" type="slidenum">
              <a:rPr lang="en-US" smtClean="0"/>
              <a:t>29</a:t>
            </a:fld>
            <a:endParaRPr lang="en-US"/>
          </a:p>
        </p:txBody>
      </p:sp>
    </p:spTree>
    <p:extLst>
      <p:ext uri="{BB962C8B-B14F-4D97-AF65-F5344CB8AC3E}">
        <p14:creationId xmlns:p14="http://schemas.microsoft.com/office/powerpoint/2010/main" val="3525088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37</a:t>
            </a:fld>
            <a:endParaRPr lang="en-US"/>
          </a:p>
        </p:txBody>
      </p:sp>
    </p:spTree>
    <p:extLst>
      <p:ext uri="{BB962C8B-B14F-4D97-AF65-F5344CB8AC3E}">
        <p14:creationId xmlns:p14="http://schemas.microsoft.com/office/powerpoint/2010/main" val="205561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38</a:t>
            </a:fld>
            <a:endParaRPr lang="en-US"/>
          </a:p>
        </p:txBody>
      </p:sp>
    </p:spTree>
    <p:extLst>
      <p:ext uri="{BB962C8B-B14F-4D97-AF65-F5344CB8AC3E}">
        <p14:creationId xmlns:p14="http://schemas.microsoft.com/office/powerpoint/2010/main" val="2413705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39</a:t>
            </a:fld>
            <a:endParaRPr lang="en-US"/>
          </a:p>
        </p:txBody>
      </p:sp>
    </p:spTree>
    <p:extLst>
      <p:ext uri="{BB962C8B-B14F-4D97-AF65-F5344CB8AC3E}">
        <p14:creationId xmlns:p14="http://schemas.microsoft.com/office/powerpoint/2010/main" val="334328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 the climate science conversation, be strategic about funding, integrate climate science into planning and policy</a:t>
            </a:r>
          </a:p>
          <a:p>
            <a:r>
              <a:rPr lang="en-US" dirty="0"/>
              <a:t>There was a focus on critical infrastructure </a:t>
            </a:r>
          </a:p>
        </p:txBody>
      </p:sp>
      <p:sp>
        <p:nvSpPr>
          <p:cNvPr id="4" name="Slide Number Placeholder 3"/>
          <p:cNvSpPr>
            <a:spLocks noGrp="1"/>
          </p:cNvSpPr>
          <p:nvPr>
            <p:ph type="sldNum" sz="quarter" idx="10"/>
          </p:nvPr>
        </p:nvSpPr>
        <p:spPr/>
        <p:txBody>
          <a:bodyPr/>
          <a:lstStyle/>
          <a:p>
            <a:fld id="{893D2EDD-E526-4F83-8255-A3E74C0DBBAF}" type="slidenum">
              <a:rPr lang="en-US" smtClean="0"/>
              <a:t>3</a:t>
            </a:fld>
            <a:endParaRPr lang="en-US"/>
          </a:p>
        </p:txBody>
      </p:sp>
    </p:spTree>
    <p:extLst>
      <p:ext uri="{BB962C8B-B14F-4D97-AF65-F5344CB8AC3E}">
        <p14:creationId xmlns:p14="http://schemas.microsoft.com/office/powerpoint/2010/main" val="37672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4</a:t>
            </a:fld>
            <a:endParaRPr lang="en-US"/>
          </a:p>
        </p:txBody>
      </p:sp>
    </p:spTree>
    <p:extLst>
      <p:ext uri="{BB962C8B-B14F-4D97-AF65-F5344CB8AC3E}">
        <p14:creationId xmlns:p14="http://schemas.microsoft.com/office/powerpoint/2010/main" val="2068576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5</a:t>
            </a:fld>
            <a:endParaRPr lang="en-US"/>
          </a:p>
        </p:txBody>
      </p:sp>
    </p:spTree>
    <p:extLst>
      <p:ext uri="{BB962C8B-B14F-4D97-AF65-F5344CB8AC3E}">
        <p14:creationId xmlns:p14="http://schemas.microsoft.com/office/powerpoint/2010/main" val="418765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D2EDD-E526-4F83-8255-A3E74C0DBBAF}" type="slidenum">
              <a:rPr lang="en-US" smtClean="0"/>
              <a:t>7</a:t>
            </a:fld>
            <a:endParaRPr lang="en-US"/>
          </a:p>
        </p:txBody>
      </p:sp>
    </p:spTree>
    <p:extLst>
      <p:ext uri="{BB962C8B-B14F-4D97-AF65-F5344CB8AC3E}">
        <p14:creationId xmlns:p14="http://schemas.microsoft.com/office/powerpoint/2010/main" val="265609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3D2EDD-E526-4F83-8255-A3E74C0DBBAF}" type="slidenum">
              <a:rPr lang="en-US" smtClean="0"/>
              <a:t>8</a:t>
            </a:fld>
            <a:endParaRPr lang="en-US"/>
          </a:p>
        </p:txBody>
      </p:sp>
    </p:spTree>
    <p:extLst>
      <p:ext uri="{BB962C8B-B14F-4D97-AF65-F5344CB8AC3E}">
        <p14:creationId xmlns:p14="http://schemas.microsoft.com/office/powerpoint/2010/main" val="344035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137">
              <a:defRPr/>
            </a:pPr>
            <a:endParaRPr lang="en-US" baseline="0" dirty="0"/>
          </a:p>
        </p:txBody>
      </p:sp>
      <p:sp>
        <p:nvSpPr>
          <p:cNvPr id="4" name="Slide Number Placeholder 3"/>
          <p:cNvSpPr>
            <a:spLocks noGrp="1"/>
          </p:cNvSpPr>
          <p:nvPr>
            <p:ph type="sldNum" sz="quarter" idx="10"/>
          </p:nvPr>
        </p:nvSpPr>
        <p:spPr/>
        <p:txBody>
          <a:bodyPr/>
          <a:lstStyle/>
          <a:p>
            <a:fld id="{893D2EDD-E526-4F83-8255-A3E74C0DBBAF}" type="slidenum">
              <a:rPr lang="en-US" smtClean="0"/>
              <a:t>9</a:t>
            </a:fld>
            <a:endParaRPr lang="en-US"/>
          </a:p>
        </p:txBody>
      </p:sp>
    </p:spTree>
    <p:extLst>
      <p:ext uri="{BB962C8B-B14F-4D97-AF65-F5344CB8AC3E}">
        <p14:creationId xmlns:p14="http://schemas.microsoft.com/office/powerpoint/2010/main" val="4184586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93D2EDD-E526-4F83-8255-A3E74C0DBBAF}" type="slidenum">
              <a:rPr lang="en-US" smtClean="0"/>
              <a:t>10</a:t>
            </a:fld>
            <a:endParaRPr lang="en-US"/>
          </a:p>
        </p:txBody>
      </p:sp>
    </p:spTree>
    <p:extLst>
      <p:ext uri="{BB962C8B-B14F-4D97-AF65-F5344CB8AC3E}">
        <p14:creationId xmlns:p14="http://schemas.microsoft.com/office/powerpoint/2010/main" val="2005058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1" y="-58059"/>
            <a:ext cx="12275457" cy="6906671"/>
          </a:xfrm>
          <a:prstGeom prst="rect">
            <a:avLst/>
          </a:prstGeom>
        </p:spPr>
      </p:pic>
      <p:sp>
        <p:nvSpPr>
          <p:cNvPr id="2" name="Title 1"/>
          <p:cNvSpPr>
            <a:spLocks noGrp="1"/>
          </p:cNvSpPr>
          <p:nvPr>
            <p:ph type="ctrTitle" hasCustomPrompt="1"/>
          </p:nvPr>
        </p:nvSpPr>
        <p:spPr>
          <a:xfrm>
            <a:off x="4572000" y="4562475"/>
            <a:ext cx="7086600" cy="1470025"/>
          </a:xfrm>
        </p:spPr>
        <p:txBody>
          <a:bodyPr>
            <a:noAutofit/>
          </a:bodyPr>
          <a:lstStyle>
            <a:lvl1pPr algn="r">
              <a:defRPr sz="40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2819400" y="5562600"/>
            <a:ext cx="8839200" cy="990600"/>
          </a:xfrm>
        </p:spPr>
        <p:txBody>
          <a:bodyPr/>
          <a:lstStyle>
            <a:lvl1pPr marL="0" indent="0" algn="r">
              <a:buNone/>
              <a:defRPr>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82390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353738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1" y="273050"/>
            <a:ext cx="4011084" cy="1936750"/>
          </a:xfrm>
        </p:spPr>
        <p:txBody>
          <a:bodyPr anchor="b">
            <a:normAutofit/>
          </a:bodyPr>
          <a:lstStyle>
            <a:lvl1pPr algn="l">
              <a:defRPr sz="3200" b="1"/>
            </a:lvl1pPr>
          </a:lstStyle>
          <a:p>
            <a:r>
              <a:rPr lang="en-US" dirty="0"/>
              <a:t>Click to edit Master title style</a:t>
            </a:r>
          </a:p>
        </p:txBody>
      </p:sp>
      <p:sp>
        <p:nvSpPr>
          <p:cNvPr id="3" name="Content Placeholder 2"/>
          <p:cNvSpPr>
            <a:spLocks noGrp="1"/>
          </p:cNvSpPr>
          <p:nvPr>
            <p:ph idx="1"/>
          </p:nvPr>
        </p:nvSpPr>
        <p:spPr>
          <a:xfrm>
            <a:off x="508000"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20001" y="2209801"/>
            <a:ext cx="4011084" cy="3916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3132403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381000"/>
            <a:ext cx="8940800" cy="490538"/>
          </a:xfrm>
        </p:spPr>
        <p:txBody>
          <a:bodyPr anchor="b">
            <a:noAutofit/>
          </a:bodyPr>
          <a:lstStyle>
            <a:lvl1pPr algn="l">
              <a:defRPr sz="2800" b="1"/>
            </a:lvl1pPr>
          </a:lstStyle>
          <a:p>
            <a:r>
              <a:rPr lang="en-US" dirty="0"/>
              <a:t>Click to edit Master title style</a:t>
            </a:r>
          </a:p>
        </p:txBody>
      </p:sp>
      <p:sp>
        <p:nvSpPr>
          <p:cNvPr id="3" name="Picture Placeholder 2"/>
          <p:cNvSpPr>
            <a:spLocks noGrp="1"/>
          </p:cNvSpPr>
          <p:nvPr>
            <p:ph type="pic" idx="1"/>
          </p:nvPr>
        </p:nvSpPr>
        <p:spPr>
          <a:xfrm>
            <a:off x="2540000" y="990601"/>
            <a:ext cx="9637184" cy="5219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04800" y="990600"/>
            <a:ext cx="2032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360319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066800"/>
            <a:ext cx="10972800" cy="51816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91794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0"/>
            <a:ext cx="2743200" cy="5105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1143000"/>
            <a:ext cx="802640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383526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2129762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5400" y="-18201"/>
            <a:ext cx="12217399" cy="6874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66071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187187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260039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1" y="-58059"/>
            <a:ext cx="12275457" cy="6906671"/>
          </a:xfrm>
          <a:prstGeom prst="rect">
            <a:avLst/>
          </a:prstGeom>
        </p:spPr>
      </p:pic>
      <p:sp>
        <p:nvSpPr>
          <p:cNvPr id="2" name="Title 1"/>
          <p:cNvSpPr>
            <a:spLocks noGrp="1"/>
          </p:cNvSpPr>
          <p:nvPr>
            <p:ph type="title" hasCustomPrompt="1"/>
          </p:nvPr>
        </p:nvSpPr>
        <p:spPr>
          <a:xfrm>
            <a:off x="4978401" y="4800600"/>
            <a:ext cx="6347884" cy="1905000"/>
          </a:xfrm>
        </p:spPr>
        <p:txBody>
          <a:bodyPr anchor="t"/>
          <a:lstStyle>
            <a:lvl1pPr algn="r">
              <a:defRPr sz="4000" b="1" cap="none">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4978399" y="4419600"/>
            <a:ext cx="6347884" cy="457200"/>
          </a:xfrm>
        </p:spPr>
        <p:txBody>
          <a:bodyPr anchor="b">
            <a:normAutofit/>
          </a:bodyPr>
          <a:lstStyle>
            <a:lvl1pPr marL="0" indent="0" algn="r">
              <a:buNone/>
              <a:defRPr sz="240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7EB9874-91AE-48C2-8C84-08CCE20A9D86}" type="slidenum">
              <a:rPr lang="en-US" smtClean="0"/>
              <a:pPr/>
              <a:t>‹#›</a:t>
            </a:fld>
            <a:endParaRPr lang="en-US" dirty="0"/>
          </a:p>
        </p:txBody>
      </p:sp>
    </p:spTree>
    <p:extLst>
      <p:ext uri="{BB962C8B-B14F-4D97-AF65-F5344CB8AC3E}">
        <p14:creationId xmlns:p14="http://schemas.microsoft.com/office/powerpoint/2010/main" val="373907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0"/>
            <a:ext cx="53848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82005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957660"/>
            <a:ext cx="5386917" cy="639762"/>
          </a:xfrm>
        </p:spPr>
        <p:txBody>
          <a:bodyPr anchor="b"/>
          <a:lstStyle>
            <a:lvl1pPr marL="0" indent="0">
              <a:lnSpc>
                <a:spcPts val="2400"/>
              </a:lnSpc>
              <a:buNone/>
              <a:defRPr sz="2400" b="1">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610122"/>
            <a:ext cx="5386917"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957660"/>
            <a:ext cx="5389033" cy="639762"/>
          </a:xfrm>
        </p:spPr>
        <p:txBody>
          <a:bodyPr anchor="b"/>
          <a:lstStyle>
            <a:lvl1pPr marL="0" indent="0">
              <a:lnSpc>
                <a:spcPts val="2400"/>
              </a:lnSpc>
              <a:buNone/>
              <a:defRPr sz="2400" b="1">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610122"/>
            <a:ext cx="5389033" cy="4221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376670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47EB9874-91AE-48C2-8C84-08CCE20A9D86}" type="slidenum">
              <a:rPr lang="en-US" smtClean="0"/>
              <a:t>‹#›</a:t>
            </a:fld>
            <a:endParaRPr lang="en-US"/>
          </a:p>
        </p:txBody>
      </p:sp>
    </p:spTree>
    <p:extLst>
      <p:ext uri="{BB962C8B-B14F-4D97-AF65-F5344CB8AC3E}">
        <p14:creationId xmlns:p14="http://schemas.microsoft.com/office/powerpoint/2010/main" val="1272505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6">
            <a:extLst>
              <a:ext uri="{28A0092B-C50C-407E-A947-70E740481C1C}">
                <a14:useLocalDpi xmlns:a14="http://schemas.microsoft.com/office/drawing/2010/main" val="0"/>
              </a:ext>
            </a:extLst>
          </a:blip>
          <a:stretch>
            <a:fillRect/>
          </a:stretch>
        </p:blipFill>
        <p:spPr bwMode="auto">
          <a:xfrm>
            <a:off x="-25400" y="-18201"/>
            <a:ext cx="12217400" cy="6874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990600"/>
            <a:ext cx="10972800" cy="5135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261600" y="5761038"/>
            <a:ext cx="1219200" cy="365125"/>
          </a:xfrm>
          <a:prstGeom prst="rect">
            <a:avLst/>
          </a:prstGeom>
        </p:spPr>
        <p:txBody>
          <a:bodyPr vert="horz" lIns="91440" tIns="45720" rIns="91440" bIns="45720" rtlCol="0" anchor="ctr"/>
          <a:lstStyle>
            <a:lvl1pPr algn="r">
              <a:defRPr sz="160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7EB9874-91AE-48C2-8C84-08CCE20A9D86}" type="slidenum">
              <a:rPr lang="en-US" smtClean="0"/>
              <a:pPr/>
              <a:t>‹#›</a:t>
            </a:fld>
            <a:endParaRPr lang="en-US" dirty="0"/>
          </a:p>
        </p:txBody>
      </p:sp>
    </p:spTree>
    <p:extLst>
      <p:ext uri="{BB962C8B-B14F-4D97-AF65-F5344CB8AC3E}">
        <p14:creationId xmlns:p14="http://schemas.microsoft.com/office/powerpoint/2010/main" val="148347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1" r:id="rId4"/>
    <p:sldLayoutId id="2147483662" r:id="rId5"/>
    <p:sldLayoutId id="2147483660"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spcBef>
          <a:spcPct val="0"/>
        </a:spcBef>
        <a:buNone/>
        <a:defRPr sz="3600" b="1" kern="1200">
          <a:solidFill>
            <a:schemeClr val="accent1"/>
          </a:solidFill>
          <a:latin typeface="+mj-lt"/>
          <a:ea typeface="Segoe UI" panose="020B0502040204020203" pitchFamily="34" charset="0"/>
          <a:cs typeface="Segoe UI" panose="020B0502040204020203" pitchFamily="34" charset="0"/>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j-lt"/>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Clr>
          <a:schemeClr val="tx2"/>
        </a:buClr>
        <a:buFont typeface="Courier New" panose="02070309020205020404" pitchFamily="49" charset="0"/>
        <a:buChar char="o"/>
        <a:defRPr sz="2400" kern="1200">
          <a:solidFill>
            <a:schemeClr val="tx1"/>
          </a:solidFill>
          <a:latin typeface="+mj-lt"/>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Clr>
          <a:schemeClr val="tx2"/>
        </a:buClr>
        <a:buFont typeface="Calibri" panose="020F0502020204030204" pitchFamily="34" charset="0"/>
        <a:buChar char="–"/>
        <a:defRPr sz="2000" kern="1200">
          <a:solidFill>
            <a:schemeClr val="tx1"/>
          </a:solidFill>
          <a:latin typeface="+mj-lt"/>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Clr>
          <a:schemeClr val="tx2"/>
        </a:buClr>
        <a:buFont typeface="Calibri" panose="020F0502020204030204" pitchFamily="34" charset="0"/>
        <a:buChar char="–"/>
        <a:defRPr sz="1800" kern="1200">
          <a:solidFill>
            <a:schemeClr val="tx1"/>
          </a:solidFill>
          <a:latin typeface="+mj-lt"/>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Clr>
          <a:schemeClr val="tx2"/>
        </a:buClr>
        <a:buFont typeface="Calibri" panose="020F0502020204030204" pitchFamily="34" charset="0"/>
        <a:buChar char="–"/>
        <a:defRPr sz="1800" kern="1200">
          <a:solidFill>
            <a:schemeClr val="tx1"/>
          </a:solidFill>
          <a:latin typeface="+mj-lt"/>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limatecenter.fsu.edu/climate-data-access-tools/climate-data-visualizatio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7696200" cy="1904067"/>
          </a:xfrm>
        </p:spPr>
        <p:txBody>
          <a:bodyPr/>
          <a:lstStyle/>
          <a:p>
            <a:pPr algn="l"/>
            <a:r>
              <a:rPr lang="en-US" dirty="0"/>
              <a:t>Climate Change Vulnerability Assessment and Adaptation Plan</a:t>
            </a:r>
          </a:p>
        </p:txBody>
      </p:sp>
      <p:pic>
        <p:nvPicPr>
          <p:cNvPr id="4" name="Picture 3">
            <a:extLst>
              <a:ext uri="{FF2B5EF4-FFF2-40B4-BE49-F238E27FC236}">
                <a16:creationId xmlns:a16="http://schemas.microsoft.com/office/drawing/2014/main" id="{0E15B094-6C15-4BF4-A203-0036FD699D76}"/>
              </a:ext>
            </a:extLst>
          </p:cNvPr>
          <p:cNvPicPr>
            <a:picLocks noChangeAspect="1"/>
          </p:cNvPicPr>
          <p:nvPr/>
        </p:nvPicPr>
        <p:blipFill>
          <a:blip r:embed="rId3" cstate="print">
            <a:clrChange>
              <a:clrFrom>
                <a:srgbClr val="000000">
                  <a:alpha val="0"/>
                </a:srgbClr>
              </a:clrFrom>
              <a:clrTo>
                <a:srgbClr val="000000">
                  <a:alpha val="0"/>
                </a:srgbClr>
              </a:clrTo>
            </a:clrChange>
            <a:duotone>
              <a:prstClr val="black"/>
              <a:schemeClr val="tx2">
                <a:lumMod val="75000"/>
                <a:tint val="45000"/>
                <a:satMod val="400000"/>
              </a:schemeClr>
            </a:duotone>
            <a:extLst>
              <a:ext uri="{28A0092B-C50C-407E-A947-70E740481C1C}">
                <a14:useLocalDpi xmlns:a14="http://schemas.microsoft.com/office/drawing/2010/main" val="0"/>
              </a:ext>
            </a:extLst>
          </a:blip>
          <a:stretch>
            <a:fillRect/>
          </a:stretch>
        </p:blipFill>
        <p:spPr>
          <a:xfrm>
            <a:off x="10608296" y="4358571"/>
            <a:ext cx="1582918" cy="889680"/>
          </a:xfrm>
          <a:prstGeom prst="rect">
            <a:avLst/>
          </a:prstGeom>
        </p:spPr>
      </p:pic>
      <p:sp>
        <p:nvSpPr>
          <p:cNvPr id="3" name="Rectangle 2"/>
          <p:cNvSpPr/>
          <p:nvPr/>
        </p:nvSpPr>
        <p:spPr>
          <a:xfrm>
            <a:off x="7695414" y="5943600"/>
            <a:ext cx="4495800" cy="707886"/>
          </a:xfrm>
          <a:prstGeom prst="rect">
            <a:avLst/>
          </a:prstGeom>
        </p:spPr>
        <p:txBody>
          <a:bodyPr wrap="square">
            <a:spAutoFit/>
          </a:bodyPr>
          <a:lstStyle/>
          <a:p>
            <a:pPr algn="r"/>
            <a:r>
              <a:rPr lang="en-US" sz="2200" dirty="0">
                <a:solidFill>
                  <a:schemeClr val="bg1"/>
                </a:solidFill>
                <a:effectLst>
                  <a:outerShdw blurRad="38100" dist="38100" dir="2700000" algn="tl">
                    <a:srgbClr val="000000">
                      <a:alpha val="43137"/>
                    </a:srgbClr>
                  </a:outerShdw>
                </a:effectLst>
              </a:rPr>
              <a:t>Stevie Freeman-Montes</a:t>
            </a:r>
          </a:p>
          <a:p>
            <a:pPr algn="r"/>
            <a:r>
              <a:rPr lang="en-US" dirty="0">
                <a:solidFill>
                  <a:schemeClr val="bg1"/>
                </a:solidFill>
                <a:effectLst>
                  <a:outerShdw blurRad="38100" dist="38100" dir="2700000" algn="tl">
                    <a:srgbClr val="000000">
                      <a:alpha val="43137"/>
                    </a:srgbClr>
                  </a:outerShdw>
                </a:effectLst>
              </a:rPr>
              <a:t>City of Sarasota Sustainability Manager</a:t>
            </a:r>
          </a:p>
        </p:txBody>
      </p:sp>
    </p:spTree>
    <p:extLst>
      <p:ext uri="{BB962C8B-B14F-4D97-AF65-F5344CB8AC3E}">
        <p14:creationId xmlns:p14="http://schemas.microsoft.com/office/powerpoint/2010/main" val="221392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45362" y="1828800"/>
            <a:ext cx="7214484" cy="3808163"/>
          </a:xfrm>
          <a:prstGeom prst="rect">
            <a:avLst/>
          </a:prstGeom>
        </p:spPr>
      </p:pic>
      <p:sp>
        <p:nvSpPr>
          <p:cNvPr id="2" name="Title 1"/>
          <p:cNvSpPr>
            <a:spLocks noGrp="1"/>
          </p:cNvSpPr>
          <p:nvPr>
            <p:ph type="title"/>
          </p:nvPr>
        </p:nvSpPr>
        <p:spPr>
          <a:xfrm>
            <a:off x="609600" y="76200"/>
            <a:ext cx="10972800" cy="1143000"/>
          </a:xfrm>
        </p:spPr>
        <p:txBody>
          <a:bodyPr/>
          <a:lstStyle/>
          <a:p>
            <a:r>
              <a:rPr lang="en-US" dirty="0"/>
              <a:t>Sea Level Rise Projections </a:t>
            </a:r>
          </a:p>
        </p:txBody>
      </p:sp>
      <p:sp>
        <p:nvSpPr>
          <p:cNvPr id="3" name="TextBox 2">
            <a:extLst>
              <a:ext uri="{FF2B5EF4-FFF2-40B4-BE49-F238E27FC236}">
                <a16:creationId xmlns:a16="http://schemas.microsoft.com/office/drawing/2014/main" id="{6494F8C9-0B6D-4CCD-A599-634087643AB7}"/>
              </a:ext>
            </a:extLst>
          </p:cNvPr>
          <p:cNvSpPr txBox="1"/>
          <p:nvPr/>
        </p:nvSpPr>
        <p:spPr>
          <a:xfrm>
            <a:off x="152400" y="1676400"/>
            <a:ext cx="5029200" cy="1261884"/>
          </a:xfrm>
          <a:prstGeom prst="rect">
            <a:avLst/>
          </a:prstGeom>
          <a:noFill/>
        </p:spPr>
        <p:txBody>
          <a:bodyPr wrap="square" rtlCol="0">
            <a:spAutoFit/>
          </a:bodyPr>
          <a:lstStyle/>
          <a:p>
            <a:pPr algn="ctr"/>
            <a:r>
              <a:rPr lang="en-US" sz="2200" b="1" dirty="0">
                <a:solidFill>
                  <a:schemeClr val="accent3"/>
                </a:solidFill>
              </a:rPr>
              <a:t>Our region is projected to experience </a:t>
            </a:r>
          </a:p>
          <a:p>
            <a:pPr algn="ctr"/>
            <a:r>
              <a:rPr lang="en-US" sz="2200" b="1" dirty="0">
                <a:solidFill>
                  <a:schemeClr val="accent3"/>
                </a:solidFill>
              </a:rPr>
              <a:t>12 to 18 inches of SLR by 2050</a:t>
            </a:r>
          </a:p>
          <a:p>
            <a:pPr algn="ctr"/>
            <a:r>
              <a:rPr lang="en-US" sz="1600" b="1" dirty="0">
                <a:solidFill>
                  <a:schemeClr val="accent3"/>
                </a:solidFill>
              </a:rPr>
              <a:t>(Intermediate to Intermediate high </a:t>
            </a:r>
          </a:p>
          <a:p>
            <a:pPr algn="ctr"/>
            <a:r>
              <a:rPr lang="en-US" sz="1600" b="1" dirty="0">
                <a:solidFill>
                  <a:schemeClr val="accent3"/>
                </a:solidFill>
              </a:rPr>
              <a:t>NOAA 2017 scenarios)</a:t>
            </a:r>
          </a:p>
        </p:txBody>
      </p:sp>
      <p:pic>
        <p:nvPicPr>
          <p:cNvPr id="6" name="Picture 5"/>
          <p:cNvPicPr>
            <a:picLocks noChangeAspect="1"/>
          </p:cNvPicPr>
          <p:nvPr/>
        </p:nvPicPr>
        <p:blipFill>
          <a:blip r:embed="rId4"/>
          <a:stretch>
            <a:fillRect/>
          </a:stretch>
        </p:blipFill>
        <p:spPr>
          <a:xfrm>
            <a:off x="83839" y="3048000"/>
            <a:ext cx="4869161" cy="2600620"/>
          </a:xfrm>
          <a:prstGeom prst="rect">
            <a:avLst/>
          </a:prstGeom>
        </p:spPr>
      </p:pic>
    </p:spTree>
    <p:extLst>
      <p:ext uri="{BB962C8B-B14F-4D97-AF65-F5344CB8AC3E}">
        <p14:creationId xmlns:p14="http://schemas.microsoft.com/office/powerpoint/2010/main" val="130825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a:t>Storm Surge</a:t>
            </a:r>
          </a:p>
        </p:txBody>
      </p:sp>
      <p:sp>
        <p:nvSpPr>
          <p:cNvPr id="3" name="Content Placeholder 2"/>
          <p:cNvSpPr>
            <a:spLocks noGrp="1"/>
          </p:cNvSpPr>
          <p:nvPr>
            <p:ph sz="half" idx="1"/>
          </p:nvPr>
        </p:nvSpPr>
        <p:spPr>
          <a:xfrm>
            <a:off x="236018" y="1313262"/>
            <a:ext cx="5527690" cy="3411139"/>
          </a:xfrm>
        </p:spPr>
        <p:txBody>
          <a:bodyPr>
            <a:normAutofit/>
          </a:bodyPr>
          <a:lstStyle/>
          <a:p>
            <a:r>
              <a:rPr lang="en-US" dirty="0">
                <a:solidFill>
                  <a:schemeClr val="tx1">
                    <a:lumMod val="65000"/>
                    <a:lumOff val="35000"/>
                  </a:schemeClr>
                </a:solidFill>
              </a:rPr>
              <a:t>Higher storm surges in 2050</a:t>
            </a:r>
          </a:p>
          <a:p>
            <a:pPr lvl="1"/>
            <a:r>
              <a:rPr lang="en-US" dirty="0">
                <a:solidFill>
                  <a:schemeClr val="tx1">
                    <a:lumMod val="65000"/>
                    <a:lumOff val="35000"/>
                  </a:schemeClr>
                </a:solidFill>
              </a:rPr>
              <a:t>Category 1 in 2050 will resemble today’s Category 2</a:t>
            </a:r>
          </a:p>
          <a:p>
            <a:endParaRPr lang="en-US" dirty="0">
              <a:solidFill>
                <a:schemeClr val="tx1">
                  <a:lumMod val="65000"/>
                  <a:lumOff val="35000"/>
                </a:schemeClr>
              </a:solidFill>
            </a:endParaRPr>
          </a:p>
          <a:p>
            <a:r>
              <a:rPr lang="en-US" dirty="0">
                <a:solidFill>
                  <a:schemeClr val="tx1">
                    <a:lumMod val="65000"/>
                    <a:lumOff val="35000"/>
                  </a:schemeClr>
                </a:solidFill>
              </a:rPr>
              <a:t>Hurricanes &amp; Tropical Storms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0"/>
            <a:ext cx="3165015" cy="2373761"/>
          </a:xfrm>
          <a:prstGeom prst="rect">
            <a:avLst/>
          </a:prstGeom>
          <a:effectLst>
            <a:softEdge rad="31750"/>
          </a:effectLst>
        </p:spPr>
      </p:pic>
      <p:sp>
        <p:nvSpPr>
          <p:cNvPr id="8" name="Rectangle 7"/>
          <p:cNvSpPr/>
          <p:nvPr/>
        </p:nvSpPr>
        <p:spPr>
          <a:xfrm>
            <a:off x="8983814" y="2297668"/>
            <a:ext cx="3208186" cy="369332"/>
          </a:xfrm>
          <a:prstGeom prst="rect">
            <a:avLst/>
          </a:prstGeom>
        </p:spPr>
        <p:txBody>
          <a:bodyPr wrap="none">
            <a:spAutoFit/>
          </a:bodyPr>
          <a:lstStyle/>
          <a:p>
            <a:r>
              <a:rPr lang="en-US" dirty="0">
                <a:solidFill>
                  <a:schemeClr val="accent1"/>
                </a:solidFill>
              </a:rPr>
              <a:t>Tropical Storm Colin (June 2016)</a:t>
            </a:r>
          </a:p>
        </p:txBody>
      </p:sp>
      <p:sp>
        <p:nvSpPr>
          <p:cNvPr id="9" name="Rectangle 8"/>
          <p:cNvSpPr/>
          <p:nvPr/>
        </p:nvSpPr>
        <p:spPr>
          <a:xfrm>
            <a:off x="9140399" y="4879539"/>
            <a:ext cx="2442001" cy="646331"/>
          </a:xfrm>
          <a:prstGeom prst="rect">
            <a:avLst/>
          </a:prstGeom>
          <a:noFill/>
          <a:effectLst>
            <a:softEdge rad="31750"/>
          </a:effectLst>
        </p:spPr>
        <p:txBody>
          <a:bodyPr wrap="square">
            <a:spAutoFit/>
          </a:bodyPr>
          <a:lstStyle/>
          <a:p>
            <a:pPr algn="ctr"/>
            <a:r>
              <a:rPr lang="en-US" dirty="0">
                <a:solidFill>
                  <a:schemeClr val="accent1"/>
                </a:solidFill>
              </a:rPr>
              <a:t>Tropical Storm Hermine  (Sept. 2016)</a:t>
            </a:r>
          </a:p>
        </p:txBody>
      </p:sp>
      <p:sp>
        <p:nvSpPr>
          <p:cNvPr id="11" name="Rectangle 10"/>
          <p:cNvSpPr/>
          <p:nvPr/>
        </p:nvSpPr>
        <p:spPr>
          <a:xfrm>
            <a:off x="6172200" y="2133600"/>
            <a:ext cx="1944378" cy="646331"/>
          </a:xfrm>
          <a:prstGeom prst="rect">
            <a:avLst/>
          </a:prstGeom>
        </p:spPr>
        <p:txBody>
          <a:bodyPr wrap="none">
            <a:spAutoFit/>
          </a:bodyPr>
          <a:lstStyle/>
          <a:p>
            <a:pPr algn="ctr"/>
            <a:r>
              <a:rPr lang="en-US" dirty="0">
                <a:solidFill>
                  <a:schemeClr val="accent1"/>
                </a:solidFill>
              </a:rPr>
              <a:t>Hurricane Mathew</a:t>
            </a:r>
          </a:p>
          <a:p>
            <a:pPr algn="ctr"/>
            <a:r>
              <a:rPr lang="en-US" dirty="0">
                <a:solidFill>
                  <a:schemeClr val="accent1"/>
                </a:solidFill>
              </a:rPr>
              <a:t>(Oct. 2016)</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1242" y="76200"/>
            <a:ext cx="3299173" cy="2057400"/>
          </a:xfrm>
          <a:prstGeom prst="rect">
            <a:avLst/>
          </a:prstGeom>
          <a:effectLst>
            <a:softEdge rad="3175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2858869"/>
            <a:ext cx="2614130" cy="3327737"/>
          </a:xfrm>
          <a:prstGeom prst="rect">
            <a:avLst/>
          </a:prstGeom>
        </p:spPr>
      </p:pic>
      <p:sp>
        <p:nvSpPr>
          <p:cNvPr id="15" name="Rectangle 14"/>
          <p:cNvSpPr/>
          <p:nvPr/>
        </p:nvSpPr>
        <p:spPr>
          <a:xfrm>
            <a:off x="8458200" y="5562600"/>
            <a:ext cx="1593385" cy="646331"/>
          </a:xfrm>
          <a:prstGeom prst="rect">
            <a:avLst/>
          </a:prstGeom>
        </p:spPr>
        <p:txBody>
          <a:bodyPr wrap="none">
            <a:spAutoFit/>
          </a:bodyPr>
          <a:lstStyle/>
          <a:p>
            <a:pPr algn="ctr"/>
            <a:r>
              <a:rPr lang="en-US" dirty="0">
                <a:solidFill>
                  <a:schemeClr val="accent1"/>
                </a:solidFill>
              </a:rPr>
              <a:t>Hurricane Irma</a:t>
            </a:r>
          </a:p>
          <a:p>
            <a:pPr algn="ctr"/>
            <a:r>
              <a:rPr lang="en-US" dirty="0">
                <a:solidFill>
                  <a:schemeClr val="accent1"/>
                </a:solidFill>
              </a:rPr>
              <a:t>(Sept. 2017)</a:t>
            </a:r>
          </a:p>
        </p:txBody>
      </p:sp>
      <p:pic>
        <p:nvPicPr>
          <p:cNvPr id="14" name="Content Placeholder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678" y="2728078"/>
            <a:ext cx="3065737" cy="2090383"/>
          </a:xfrm>
          <a:prstGeom prst="rect">
            <a:avLst/>
          </a:prstGeom>
          <a:ln>
            <a:noFill/>
          </a:ln>
          <a:effectLst>
            <a:softEdge rad="31750"/>
          </a:effectLst>
        </p:spPr>
      </p:pic>
      <p:pic>
        <p:nvPicPr>
          <p:cNvPr id="4" name="Picture 3">
            <a:extLst>
              <a:ext uri="{FF2B5EF4-FFF2-40B4-BE49-F238E27FC236}">
                <a16:creationId xmlns:a16="http://schemas.microsoft.com/office/drawing/2014/main" id="{88630D36-E465-4222-856F-BC4CAE0782D9}"/>
              </a:ext>
            </a:extLst>
          </p:cNvPr>
          <p:cNvPicPr>
            <a:picLocks noChangeAspect="1"/>
          </p:cNvPicPr>
          <p:nvPr/>
        </p:nvPicPr>
        <p:blipFill>
          <a:blip r:embed="rId7"/>
          <a:stretch>
            <a:fillRect/>
          </a:stretch>
        </p:blipFill>
        <p:spPr>
          <a:xfrm>
            <a:off x="1371600" y="3809469"/>
            <a:ext cx="2951808" cy="2140140"/>
          </a:xfrm>
          <a:prstGeom prst="rect">
            <a:avLst/>
          </a:prstGeom>
        </p:spPr>
      </p:pic>
      <p:sp>
        <p:nvSpPr>
          <p:cNvPr id="13" name="TextBox 12">
            <a:extLst>
              <a:ext uri="{FF2B5EF4-FFF2-40B4-BE49-F238E27FC236}">
                <a16:creationId xmlns:a16="http://schemas.microsoft.com/office/drawing/2014/main" id="{0B19B672-05F9-4F9C-9A1C-77B91C266451}"/>
              </a:ext>
            </a:extLst>
          </p:cNvPr>
          <p:cNvSpPr txBox="1"/>
          <p:nvPr/>
        </p:nvSpPr>
        <p:spPr>
          <a:xfrm rot="16200000">
            <a:off x="471193" y="5161534"/>
            <a:ext cx="1539204" cy="261610"/>
          </a:xfrm>
          <a:prstGeom prst="rect">
            <a:avLst/>
          </a:prstGeom>
          <a:noFill/>
        </p:spPr>
        <p:txBody>
          <a:bodyPr wrap="none" rtlCol="0">
            <a:spAutoFit/>
          </a:bodyPr>
          <a:lstStyle/>
          <a:p>
            <a:r>
              <a:rPr lang="en-US" sz="1100" b="1" dirty="0">
                <a:solidFill>
                  <a:schemeClr val="bg1">
                    <a:lumMod val="65000"/>
                  </a:schemeClr>
                </a:solidFill>
              </a:rPr>
              <a:t>Photo| Sherri Swanson</a:t>
            </a:r>
          </a:p>
        </p:txBody>
      </p:sp>
    </p:spTree>
    <p:extLst>
      <p:ext uri="{BB962C8B-B14F-4D97-AF65-F5344CB8AC3E}">
        <p14:creationId xmlns:p14="http://schemas.microsoft.com/office/powerpoint/2010/main" val="141727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0"/>
            <a:ext cx="7543800" cy="6858000"/>
          </a:xfrm>
          <a:prstGeom prst="rect">
            <a:avLst/>
          </a:prstGeom>
          <a:effectLst>
            <a:softEdge rad="31750"/>
          </a:effectLst>
        </p:spPr>
      </p:pic>
      <p:sp>
        <p:nvSpPr>
          <p:cNvPr id="2" name="Title 1"/>
          <p:cNvSpPr>
            <a:spLocks noGrp="1"/>
          </p:cNvSpPr>
          <p:nvPr>
            <p:ph type="title"/>
          </p:nvPr>
        </p:nvSpPr>
        <p:spPr>
          <a:xfrm>
            <a:off x="609600" y="76200"/>
            <a:ext cx="4495800" cy="1143000"/>
          </a:xfrm>
        </p:spPr>
        <p:txBody>
          <a:bodyPr/>
          <a:lstStyle/>
          <a:p>
            <a:r>
              <a:rPr lang="en-US" dirty="0"/>
              <a:t>Extreme Precipitation</a:t>
            </a:r>
          </a:p>
        </p:txBody>
      </p:sp>
      <p:sp>
        <p:nvSpPr>
          <p:cNvPr id="3" name="Content Placeholder 2"/>
          <p:cNvSpPr>
            <a:spLocks noGrp="1"/>
          </p:cNvSpPr>
          <p:nvPr>
            <p:ph sz="half" idx="1"/>
          </p:nvPr>
        </p:nvSpPr>
        <p:spPr>
          <a:xfrm>
            <a:off x="76200" y="1240410"/>
            <a:ext cx="4800600" cy="5541390"/>
          </a:xfrm>
        </p:spPr>
        <p:txBody>
          <a:bodyPr>
            <a:noAutofit/>
          </a:bodyPr>
          <a:lstStyle/>
          <a:p>
            <a:r>
              <a:rPr lang="en-US" sz="2400" dirty="0">
                <a:solidFill>
                  <a:schemeClr val="tx1">
                    <a:lumMod val="65000"/>
                    <a:lumOff val="35000"/>
                  </a:schemeClr>
                </a:solidFill>
              </a:rPr>
              <a:t>Increasing across Southeastern US </a:t>
            </a:r>
          </a:p>
          <a:p>
            <a:pPr marL="914400" lvl="2"/>
            <a:r>
              <a:rPr lang="en-US" sz="1200" b="1" dirty="0">
                <a:solidFill>
                  <a:schemeClr val="tx1">
                    <a:lumMod val="65000"/>
                    <a:lumOff val="35000"/>
                  </a:schemeClr>
                </a:solidFill>
              </a:rPr>
              <a:t>(NOAA National Center for Environmental Information)</a:t>
            </a:r>
          </a:p>
          <a:p>
            <a:endParaRPr lang="en-US" sz="2400" dirty="0">
              <a:solidFill>
                <a:schemeClr val="tx1">
                  <a:lumMod val="65000"/>
                  <a:lumOff val="35000"/>
                </a:schemeClr>
              </a:solidFill>
            </a:endParaRPr>
          </a:p>
          <a:p>
            <a:r>
              <a:rPr lang="en-US" sz="2400" dirty="0">
                <a:solidFill>
                  <a:schemeClr val="tx1">
                    <a:lumMod val="65000"/>
                    <a:lumOff val="35000"/>
                  </a:schemeClr>
                </a:solidFill>
              </a:rPr>
              <a:t>5-10% increase by 2050</a:t>
            </a:r>
          </a:p>
          <a:p>
            <a:pPr lvl="1"/>
            <a:r>
              <a:rPr lang="en-US" sz="2000" dirty="0">
                <a:solidFill>
                  <a:schemeClr val="tx1">
                    <a:lumMod val="65000"/>
                    <a:lumOff val="35000"/>
                  </a:schemeClr>
                </a:solidFill>
              </a:rPr>
              <a:t>National Climate Assessment’s SE United States vs. local gauges</a:t>
            </a:r>
          </a:p>
          <a:p>
            <a:pPr marL="457200" lvl="1" indent="0">
              <a:buNone/>
            </a:pPr>
            <a:endParaRPr lang="en-US" sz="2000" dirty="0">
              <a:solidFill>
                <a:schemeClr val="tx1">
                  <a:lumMod val="65000"/>
                  <a:lumOff val="35000"/>
                </a:schemeClr>
              </a:solidFill>
            </a:endParaRPr>
          </a:p>
          <a:p>
            <a:pPr lvl="1"/>
            <a:r>
              <a:rPr lang="en-US" sz="2000" dirty="0">
                <a:solidFill>
                  <a:schemeClr val="tx1">
                    <a:lumMod val="65000"/>
                    <a:lumOff val="35000"/>
                  </a:schemeClr>
                </a:solidFill>
              </a:rPr>
              <a:t>Seasonal and interannual variability</a:t>
            </a:r>
          </a:p>
          <a:p>
            <a:pPr marL="457200" lvl="1" indent="0">
              <a:buNone/>
            </a:pPr>
            <a:endParaRPr lang="en-US" sz="2000" dirty="0">
              <a:solidFill>
                <a:schemeClr val="tx1">
                  <a:lumMod val="65000"/>
                  <a:lumOff val="35000"/>
                </a:schemeClr>
              </a:solidFill>
            </a:endParaRPr>
          </a:p>
        </p:txBody>
      </p:sp>
      <p:sp>
        <p:nvSpPr>
          <p:cNvPr id="5" name="TextBox 4"/>
          <p:cNvSpPr txBox="1"/>
          <p:nvPr/>
        </p:nvSpPr>
        <p:spPr>
          <a:xfrm rot="16200000">
            <a:off x="11248403" y="5935470"/>
            <a:ext cx="1539204" cy="261610"/>
          </a:xfrm>
          <a:prstGeom prst="rect">
            <a:avLst/>
          </a:prstGeom>
          <a:noFill/>
        </p:spPr>
        <p:txBody>
          <a:bodyPr wrap="none" rtlCol="0">
            <a:spAutoFit/>
          </a:bodyPr>
          <a:lstStyle/>
          <a:p>
            <a:r>
              <a:rPr lang="en-US" sz="1100" b="1" dirty="0">
                <a:solidFill>
                  <a:schemeClr val="bg1">
                    <a:lumMod val="50000"/>
                  </a:schemeClr>
                </a:solidFill>
              </a:rPr>
              <a:t>Photo| Sherri Swanson</a:t>
            </a:r>
          </a:p>
        </p:txBody>
      </p:sp>
    </p:spTree>
    <p:extLst>
      <p:ext uri="{BB962C8B-B14F-4D97-AF65-F5344CB8AC3E}">
        <p14:creationId xmlns:p14="http://schemas.microsoft.com/office/powerpoint/2010/main" val="66186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dirty="0"/>
              <a:t>Extreme Heat</a:t>
            </a:r>
          </a:p>
        </p:txBody>
      </p:sp>
      <p:sp>
        <p:nvSpPr>
          <p:cNvPr id="8" name="Content Placeholder 2"/>
          <p:cNvSpPr>
            <a:spLocks noGrp="1"/>
          </p:cNvSpPr>
          <p:nvPr>
            <p:ph sz="half" idx="1"/>
          </p:nvPr>
        </p:nvSpPr>
        <p:spPr>
          <a:xfrm>
            <a:off x="609600" y="1066800"/>
            <a:ext cx="10820400" cy="2133600"/>
          </a:xfrm>
        </p:spPr>
        <p:txBody>
          <a:bodyPr>
            <a:noAutofit/>
          </a:bodyPr>
          <a:lstStyle/>
          <a:p>
            <a:pPr>
              <a:lnSpc>
                <a:spcPct val="110000"/>
              </a:lnSpc>
              <a:spcBef>
                <a:spcPts val="0"/>
              </a:spcBef>
            </a:pPr>
            <a:r>
              <a:rPr lang="en-US" dirty="0">
                <a:solidFill>
                  <a:schemeClr val="tx1">
                    <a:lumMod val="65000"/>
                    <a:lumOff val="35000"/>
                  </a:schemeClr>
                </a:solidFill>
              </a:rPr>
              <a:t>Average mean temperature has ↑ 2.2</a:t>
            </a:r>
            <a:r>
              <a:rPr lang="en-US" baseline="30000" dirty="0">
                <a:solidFill>
                  <a:schemeClr val="tx1">
                    <a:lumMod val="65000"/>
                    <a:lumOff val="35000"/>
                  </a:schemeClr>
                </a:solidFill>
              </a:rPr>
              <a:t>o</a:t>
            </a:r>
            <a:r>
              <a:rPr lang="en-US" dirty="0">
                <a:solidFill>
                  <a:schemeClr val="tx1">
                    <a:lumMod val="65000"/>
                    <a:lumOff val="35000"/>
                  </a:schemeClr>
                </a:solidFill>
              </a:rPr>
              <a:t> F since 1965 </a:t>
            </a:r>
          </a:p>
          <a:p>
            <a:pPr marL="800100" lvl="2" indent="0">
              <a:lnSpc>
                <a:spcPct val="110000"/>
              </a:lnSpc>
              <a:spcBef>
                <a:spcPts val="0"/>
              </a:spcBef>
              <a:buNone/>
            </a:pPr>
            <a:r>
              <a:rPr lang="en-US" sz="1400" dirty="0">
                <a:solidFill>
                  <a:schemeClr val="tx1">
                    <a:lumMod val="65000"/>
                    <a:lumOff val="35000"/>
                  </a:schemeClr>
                </a:solidFill>
              </a:rPr>
              <a:t>(Source: Florida Climate Center, Data station 5mi ESE from Bradenton)</a:t>
            </a:r>
            <a:endParaRPr lang="en-US" sz="1400" u="sng" dirty="0">
              <a:solidFill>
                <a:schemeClr val="tx1">
                  <a:lumMod val="65000"/>
                  <a:lumOff val="35000"/>
                </a:schemeClr>
              </a:solidFill>
              <a:hlinkClick r:id="rId3"/>
            </a:endParaRPr>
          </a:p>
          <a:p>
            <a:pPr>
              <a:lnSpc>
                <a:spcPct val="110000"/>
              </a:lnSpc>
              <a:spcBef>
                <a:spcPts val="0"/>
              </a:spcBef>
            </a:pPr>
            <a:r>
              <a:rPr lang="en-US" dirty="0">
                <a:solidFill>
                  <a:schemeClr val="tx1">
                    <a:lumMod val="65000"/>
                    <a:lumOff val="35000"/>
                  </a:schemeClr>
                </a:solidFill>
              </a:rPr>
              <a:t>Air temperature ↑ 3.6</a:t>
            </a:r>
            <a:r>
              <a:rPr lang="en-US" baseline="30000" dirty="0">
                <a:solidFill>
                  <a:schemeClr val="tx1">
                    <a:lumMod val="65000"/>
                    <a:lumOff val="35000"/>
                  </a:schemeClr>
                </a:solidFill>
              </a:rPr>
              <a:t>o</a:t>
            </a:r>
            <a:r>
              <a:rPr lang="en-US" dirty="0">
                <a:solidFill>
                  <a:schemeClr val="tx1">
                    <a:lumMod val="65000"/>
                    <a:lumOff val="35000"/>
                  </a:schemeClr>
                </a:solidFill>
              </a:rPr>
              <a:t>F – 5.4</a:t>
            </a:r>
            <a:r>
              <a:rPr lang="en-US" baseline="30000" dirty="0">
                <a:solidFill>
                  <a:schemeClr val="tx1">
                    <a:lumMod val="65000"/>
                    <a:lumOff val="35000"/>
                  </a:schemeClr>
                </a:solidFill>
              </a:rPr>
              <a:t>o</a:t>
            </a:r>
            <a:r>
              <a:rPr lang="en-US" dirty="0">
                <a:solidFill>
                  <a:schemeClr val="tx1">
                    <a:lumMod val="65000"/>
                    <a:lumOff val="35000"/>
                  </a:schemeClr>
                </a:solidFill>
              </a:rPr>
              <a:t>F by 2050</a:t>
            </a:r>
          </a:p>
          <a:p>
            <a:pPr lvl="1">
              <a:lnSpc>
                <a:spcPct val="110000"/>
              </a:lnSpc>
              <a:spcBef>
                <a:spcPts val="0"/>
              </a:spcBef>
            </a:pPr>
            <a:r>
              <a:rPr lang="en-US" dirty="0">
                <a:solidFill>
                  <a:schemeClr val="tx1">
                    <a:lumMod val="65000"/>
                    <a:lumOff val="35000"/>
                  </a:schemeClr>
                </a:solidFill>
              </a:rPr>
              <a:t>50 to 60 days over 95</a:t>
            </a:r>
            <a:r>
              <a:rPr lang="en-US" baseline="30000" dirty="0">
                <a:solidFill>
                  <a:schemeClr val="tx1">
                    <a:lumMod val="65000"/>
                    <a:lumOff val="35000"/>
                  </a:schemeClr>
                </a:solidFill>
              </a:rPr>
              <a:t>o</a:t>
            </a:r>
            <a:r>
              <a:rPr lang="en-US" dirty="0">
                <a:solidFill>
                  <a:schemeClr val="tx1">
                    <a:lumMod val="65000"/>
                    <a:lumOff val="35000"/>
                  </a:schemeClr>
                </a:solidFill>
              </a:rPr>
              <a:t> F / year</a:t>
            </a:r>
          </a:p>
          <a:p>
            <a:pPr>
              <a:lnSpc>
                <a:spcPct val="110000"/>
              </a:lnSpc>
              <a:spcBef>
                <a:spcPts val="0"/>
              </a:spcBef>
            </a:pPr>
            <a:r>
              <a:rPr lang="en-US" dirty="0">
                <a:solidFill>
                  <a:schemeClr val="tx1">
                    <a:lumMod val="65000"/>
                    <a:lumOff val="35000"/>
                  </a:schemeClr>
                </a:solidFill>
              </a:rPr>
              <a:t>Sarasota Bay ↑ 1.3</a:t>
            </a:r>
            <a:r>
              <a:rPr lang="en-US" baseline="30000" dirty="0">
                <a:solidFill>
                  <a:schemeClr val="tx1">
                    <a:lumMod val="65000"/>
                    <a:lumOff val="35000"/>
                  </a:schemeClr>
                </a:solidFill>
              </a:rPr>
              <a:t>o</a:t>
            </a:r>
            <a:r>
              <a:rPr lang="en-US" dirty="0">
                <a:solidFill>
                  <a:schemeClr val="tx1">
                    <a:lumMod val="65000"/>
                    <a:lumOff val="35000"/>
                  </a:schemeClr>
                </a:solidFill>
              </a:rPr>
              <a:t> – 5</a:t>
            </a:r>
            <a:r>
              <a:rPr lang="en-US" baseline="30000" dirty="0">
                <a:solidFill>
                  <a:schemeClr val="tx1">
                    <a:lumMod val="65000"/>
                    <a:lumOff val="35000"/>
                  </a:schemeClr>
                </a:solidFill>
              </a:rPr>
              <a:t>o</a:t>
            </a:r>
            <a:r>
              <a:rPr lang="en-US" dirty="0">
                <a:solidFill>
                  <a:schemeClr val="tx1">
                    <a:lumMod val="65000"/>
                    <a:lumOff val="35000"/>
                  </a:schemeClr>
                </a:solidFill>
              </a:rPr>
              <a:t>F</a:t>
            </a:r>
            <a:endParaRPr lang="en-US" sz="2800" u="sng" dirty="0">
              <a:solidFill>
                <a:schemeClr val="tx1">
                  <a:lumMod val="65000"/>
                  <a:lumOff val="35000"/>
                </a:schemeClr>
              </a:solidFill>
            </a:endParaRPr>
          </a:p>
          <a:p>
            <a:pPr marL="0" indent="0">
              <a:buNone/>
            </a:pPr>
            <a:endParaRPr lang="en-US" dirty="0">
              <a:solidFill>
                <a:schemeClr val="tx1">
                  <a:lumMod val="65000"/>
                  <a:lumOff val="35000"/>
                </a:schemeClr>
              </a:solidFill>
            </a:endParaRPr>
          </a:p>
          <a:p>
            <a:pPr marL="0" indent="0">
              <a:buNone/>
            </a:pPr>
            <a:endParaRPr lang="en-US" dirty="0">
              <a:solidFill>
                <a:schemeClr val="tx1">
                  <a:lumMod val="65000"/>
                  <a:lumOff val="35000"/>
                </a:schemeClr>
              </a:solidFill>
            </a:endParaRP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762000" y="3200400"/>
            <a:ext cx="5334000" cy="2895600"/>
          </a:xfrm>
          <a:prstGeom prst="rect">
            <a:avLst/>
          </a:prstGeom>
          <a:ln>
            <a:solidFill>
              <a:schemeClr val="accent1"/>
            </a:solidFill>
          </a:ln>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6248400" y="3200400"/>
            <a:ext cx="5181600" cy="2895600"/>
          </a:xfrm>
          <a:prstGeom prst="rect">
            <a:avLst/>
          </a:prstGeom>
          <a:ln>
            <a:solidFill>
              <a:schemeClr val="accent1"/>
            </a:solidFill>
          </a:ln>
        </p:spPr>
      </p:pic>
    </p:spTree>
    <p:extLst>
      <p:ext uri="{BB962C8B-B14F-4D97-AF65-F5344CB8AC3E}">
        <p14:creationId xmlns:p14="http://schemas.microsoft.com/office/powerpoint/2010/main" val="2790914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a:t>Step 2 - Infrastructure Inventory and Mapping</a:t>
            </a:r>
          </a:p>
        </p:txBody>
      </p:sp>
      <p:pic>
        <p:nvPicPr>
          <p:cNvPr id="3" name="Picture 2"/>
          <p:cNvPicPr>
            <a:picLocks noChangeAspect="1"/>
          </p:cNvPicPr>
          <p:nvPr/>
        </p:nvPicPr>
        <p:blipFill>
          <a:blip r:embed="rId3"/>
          <a:stretch>
            <a:fillRect/>
          </a:stretch>
        </p:blipFill>
        <p:spPr>
          <a:xfrm>
            <a:off x="1219200" y="1371600"/>
            <a:ext cx="5755856" cy="4648200"/>
          </a:xfrm>
          <a:prstGeom prst="rect">
            <a:avLst/>
          </a:prstGeom>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086600" y="1371600"/>
            <a:ext cx="3502185" cy="4648200"/>
          </a:xfrm>
          <a:effectLst>
            <a:softEdge rad="31750"/>
          </a:effectLst>
        </p:spPr>
      </p:pic>
      <p:sp>
        <p:nvSpPr>
          <p:cNvPr id="6" name="TextBox 5"/>
          <p:cNvSpPr txBox="1"/>
          <p:nvPr/>
        </p:nvSpPr>
        <p:spPr>
          <a:xfrm rot="16200000">
            <a:off x="9648203" y="5058397"/>
            <a:ext cx="1539204" cy="261610"/>
          </a:xfrm>
          <a:prstGeom prst="rect">
            <a:avLst/>
          </a:prstGeom>
          <a:noFill/>
        </p:spPr>
        <p:txBody>
          <a:bodyPr wrap="none" rtlCol="0">
            <a:spAutoFit/>
          </a:bodyPr>
          <a:lstStyle/>
          <a:p>
            <a:r>
              <a:rPr lang="en-US" sz="1100" b="1" dirty="0">
                <a:solidFill>
                  <a:schemeClr val="bg1">
                    <a:lumMod val="65000"/>
                  </a:schemeClr>
                </a:solidFill>
              </a:rPr>
              <a:t>Photo| Sherri Swanson</a:t>
            </a:r>
          </a:p>
        </p:txBody>
      </p:sp>
    </p:spTree>
    <p:extLst>
      <p:ext uri="{BB962C8B-B14F-4D97-AF65-F5344CB8AC3E}">
        <p14:creationId xmlns:p14="http://schemas.microsoft.com/office/powerpoint/2010/main" val="105174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76200"/>
            <a:ext cx="11049000" cy="1143000"/>
          </a:xfrm>
        </p:spPr>
        <p:txBody>
          <a:bodyPr/>
          <a:lstStyle/>
          <a:p>
            <a:r>
              <a:rPr lang="en-US" dirty="0"/>
              <a:t>Step 3 - Vulnerability Assessment</a:t>
            </a:r>
          </a:p>
        </p:txBody>
      </p:sp>
      <p:sp>
        <p:nvSpPr>
          <p:cNvPr id="3" name="TextBox 2">
            <a:extLst>
              <a:ext uri="{FF2B5EF4-FFF2-40B4-BE49-F238E27FC236}">
                <a16:creationId xmlns:a16="http://schemas.microsoft.com/office/drawing/2014/main" id="{D1F2405D-D0AE-46C2-835B-D9F9A66C10C2}"/>
              </a:ext>
            </a:extLst>
          </p:cNvPr>
          <p:cNvSpPr txBox="1"/>
          <p:nvPr/>
        </p:nvSpPr>
        <p:spPr>
          <a:xfrm>
            <a:off x="0" y="1718370"/>
            <a:ext cx="5486400"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tx1">
                    <a:lumMod val="65000"/>
                    <a:lumOff val="35000"/>
                  </a:schemeClr>
                </a:solidFill>
              </a:rPr>
              <a:t>Focus</a:t>
            </a:r>
          </a:p>
          <a:p>
            <a:pPr marL="800100" lvl="1" indent="-342900">
              <a:buFont typeface="Arial" panose="020B0604020202020204" pitchFamily="34" charset="0"/>
              <a:buChar char="•"/>
            </a:pPr>
            <a:r>
              <a:rPr lang="en-US" sz="2800" dirty="0">
                <a:solidFill>
                  <a:schemeClr val="tx1">
                    <a:lumMod val="65000"/>
                    <a:lumOff val="35000"/>
                  </a:schemeClr>
                </a:solidFill>
              </a:rPr>
              <a:t>Critical assets</a:t>
            </a:r>
          </a:p>
          <a:p>
            <a:pPr marL="800100" lvl="1" indent="-342900">
              <a:buFont typeface="Arial" panose="020B0604020202020204" pitchFamily="34" charset="0"/>
              <a:buChar char="•"/>
            </a:pPr>
            <a:r>
              <a:rPr lang="en-US" sz="2800" dirty="0">
                <a:solidFill>
                  <a:schemeClr val="tx1">
                    <a:lumMod val="65000"/>
                    <a:lumOff val="35000"/>
                  </a:schemeClr>
                </a:solidFill>
              </a:rPr>
              <a:t>Evacuation routes</a:t>
            </a:r>
          </a:p>
          <a:p>
            <a:pPr marL="800100" lvl="1" indent="-342900">
              <a:buFont typeface="Arial" panose="020B0604020202020204" pitchFamily="34" charset="0"/>
              <a:buChar char="•"/>
            </a:pPr>
            <a:r>
              <a:rPr lang="en-US" sz="2800" dirty="0">
                <a:solidFill>
                  <a:schemeClr val="tx1">
                    <a:lumMod val="65000"/>
                    <a:lumOff val="35000"/>
                  </a:schemeClr>
                </a:solidFill>
              </a:rPr>
              <a:t>High risk assets</a:t>
            </a:r>
          </a:p>
          <a:p>
            <a:pPr marL="342900" indent="-342900">
              <a:buFont typeface="Arial" panose="020B0604020202020204" pitchFamily="34" charset="0"/>
              <a:buChar char="•"/>
            </a:pPr>
            <a:endParaRPr lang="en-US" sz="2800" dirty="0">
              <a:solidFill>
                <a:schemeClr val="tx1">
                  <a:lumMod val="65000"/>
                  <a:lumOff val="35000"/>
                </a:schemeClr>
              </a:solidFill>
            </a:endParaRPr>
          </a:p>
          <a:p>
            <a:pPr marL="342900" indent="-342900">
              <a:buFont typeface="Arial" panose="020B0604020202020204" pitchFamily="34" charset="0"/>
              <a:buChar char="•"/>
            </a:pPr>
            <a:r>
              <a:rPr lang="en-US" sz="2800" dirty="0">
                <a:solidFill>
                  <a:schemeClr val="tx1">
                    <a:lumMod val="65000"/>
                    <a:lumOff val="35000"/>
                  </a:schemeClr>
                </a:solidFill>
              </a:rPr>
              <a:t>Calculated Risk </a:t>
            </a:r>
          </a:p>
          <a:p>
            <a:pPr marL="800100" lvl="1" indent="-342900">
              <a:buFont typeface="Arial" panose="020B0604020202020204" pitchFamily="34" charset="0"/>
              <a:buChar char="•"/>
            </a:pPr>
            <a:r>
              <a:rPr lang="en-US" sz="2800" dirty="0">
                <a:solidFill>
                  <a:schemeClr val="tx1">
                    <a:lumMod val="65000"/>
                    <a:lumOff val="35000"/>
                  </a:schemeClr>
                </a:solidFill>
              </a:rPr>
              <a:t>Sensitivity X Adaptive Capacity </a:t>
            </a:r>
          </a:p>
          <a:p>
            <a:pPr marL="800100" lvl="1" indent="-342900">
              <a:buFont typeface="Arial" panose="020B0604020202020204" pitchFamily="34" charset="0"/>
              <a:buChar char="•"/>
            </a:pPr>
            <a:r>
              <a:rPr lang="en-US" sz="2800" dirty="0">
                <a:solidFill>
                  <a:schemeClr val="tx1">
                    <a:lumMod val="65000"/>
                    <a:lumOff val="35000"/>
                  </a:schemeClr>
                </a:solidFill>
              </a:rPr>
              <a:t>Likelihood X Consequence</a:t>
            </a:r>
          </a:p>
        </p:txBody>
      </p:sp>
      <p:grpSp>
        <p:nvGrpSpPr>
          <p:cNvPr id="4" name="Group 3"/>
          <p:cNvGrpSpPr/>
          <p:nvPr/>
        </p:nvGrpSpPr>
        <p:grpSpPr>
          <a:xfrm>
            <a:off x="5486400" y="1600200"/>
            <a:ext cx="6705600" cy="3962400"/>
            <a:chOff x="5754102" y="1600200"/>
            <a:chExt cx="6361698" cy="35814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4102" y="1600200"/>
              <a:ext cx="6361698" cy="3581400"/>
            </a:xfrm>
            <a:prstGeom prst="rect">
              <a:avLst/>
            </a:prstGeom>
            <a:ln>
              <a:noFill/>
            </a:ln>
            <a:effectLst>
              <a:softEdge rad="31750"/>
            </a:effectLst>
          </p:spPr>
        </p:pic>
        <p:sp>
          <p:nvSpPr>
            <p:cNvPr id="7" name="TextBox 6"/>
            <p:cNvSpPr txBox="1"/>
            <p:nvPr/>
          </p:nvSpPr>
          <p:spPr>
            <a:xfrm rot="16200000">
              <a:off x="10922937" y="4012264"/>
              <a:ext cx="2037737" cy="261610"/>
            </a:xfrm>
            <a:prstGeom prst="rect">
              <a:avLst/>
            </a:prstGeom>
            <a:noFill/>
          </p:spPr>
          <p:txBody>
            <a:bodyPr wrap="none" rtlCol="0">
              <a:spAutoFit/>
            </a:bodyPr>
            <a:lstStyle/>
            <a:p>
              <a:r>
                <a:rPr lang="en-US" sz="1100" b="1" dirty="0">
                  <a:solidFill>
                    <a:schemeClr val="bg1">
                      <a:lumMod val="85000"/>
                    </a:schemeClr>
                  </a:solidFill>
                </a:rPr>
                <a:t>Photo| Stevie Freeman-Montes</a:t>
              </a:r>
            </a:p>
          </p:txBody>
        </p:sp>
      </p:grpSp>
    </p:spTree>
    <p:extLst>
      <p:ext uri="{BB962C8B-B14F-4D97-AF65-F5344CB8AC3E}">
        <p14:creationId xmlns:p14="http://schemas.microsoft.com/office/powerpoint/2010/main" val="344999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a:t>Vulnerability Scoring</a:t>
            </a:r>
          </a:p>
        </p:txBody>
      </p:sp>
      <p:sp>
        <p:nvSpPr>
          <p:cNvPr id="3" name="Content Placeholder 2"/>
          <p:cNvSpPr>
            <a:spLocks noGrp="1"/>
          </p:cNvSpPr>
          <p:nvPr>
            <p:ph sz="half" idx="1"/>
          </p:nvPr>
        </p:nvSpPr>
        <p:spPr>
          <a:xfrm>
            <a:off x="304800" y="1524000"/>
            <a:ext cx="7622229" cy="714375"/>
          </a:xfrm>
        </p:spPr>
        <p:txBody>
          <a:bodyPr>
            <a:normAutofit/>
          </a:bodyPr>
          <a:lstStyle/>
          <a:p>
            <a:pPr marL="0" indent="0">
              <a:buNone/>
            </a:pPr>
            <a:r>
              <a:rPr lang="en-US" sz="2400" dirty="0">
                <a:solidFill>
                  <a:schemeClr val="tx1">
                    <a:lumMod val="65000"/>
                    <a:lumOff val="35000"/>
                  </a:schemeClr>
                </a:solidFill>
              </a:rPr>
              <a:t>Vulnerability = Sensitivity Score X Adaptive Capacity Score</a:t>
            </a:r>
          </a:p>
          <a:p>
            <a:pPr marL="457200" lvl="1" indent="0">
              <a:buNone/>
            </a:pPr>
            <a:endParaRPr lang="en-US" dirty="0">
              <a:solidFill>
                <a:schemeClr val="tx1">
                  <a:lumMod val="65000"/>
                  <a:lumOff val="35000"/>
                </a:schemeClr>
              </a:solidFill>
            </a:endParaRPr>
          </a:p>
        </p:txBody>
      </p:sp>
      <p:pic>
        <p:nvPicPr>
          <p:cNvPr id="8" name="Picture 7"/>
          <p:cNvPicPr>
            <a:picLocks noChangeAspect="1"/>
          </p:cNvPicPr>
          <p:nvPr/>
        </p:nvPicPr>
        <p:blipFill>
          <a:blip r:embed="rId3">
            <a:grayscl/>
          </a:blip>
          <a:stretch>
            <a:fillRect/>
          </a:stretch>
        </p:blipFill>
        <p:spPr>
          <a:xfrm>
            <a:off x="393903" y="2362200"/>
            <a:ext cx="7911897" cy="1647825"/>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4"/>
          <a:stretch>
            <a:fillRect/>
          </a:stretch>
        </p:blipFill>
        <p:spPr>
          <a:xfrm>
            <a:off x="393903" y="4419600"/>
            <a:ext cx="7911897" cy="1388053"/>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5"/>
          <a:stretch>
            <a:fillRect/>
          </a:stretch>
        </p:blipFill>
        <p:spPr>
          <a:xfrm>
            <a:off x="8493065" y="123124"/>
            <a:ext cx="3851335" cy="6277676"/>
          </a:xfrm>
          <a:prstGeom prst="rect">
            <a:avLst/>
          </a:prstGeom>
          <a:effectLst>
            <a:softEdge rad="31750"/>
          </a:effectLst>
        </p:spPr>
      </p:pic>
      <p:sp>
        <p:nvSpPr>
          <p:cNvPr id="9" name="TextBox 8"/>
          <p:cNvSpPr txBox="1"/>
          <p:nvPr/>
        </p:nvSpPr>
        <p:spPr>
          <a:xfrm rot="16200000">
            <a:off x="10737526" y="4774263"/>
            <a:ext cx="2037737" cy="261610"/>
          </a:xfrm>
          <a:prstGeom prst="rect">
            <a:avLst/>
          </a:prstGeom>
          <a:noFill/>
        </p:spPr>
        <p:txBody>
          <a:bodyPr wrap="none" rtlCol="0">
            <a:spAutoFit/>
          </a:bodyPr>
          <a:lstStyle/>
          <a:p>
            <a:r>
              <a:rPr lang="en-US" sz="1100" b="1" dirty="0">
                <a:solidFill>
                  <a:schemeClr val="bg1">
                    <a:lumMod val="85000"/>
                  </a:schemeClr>
                </a:solidFill>
              </a:rPr>
              <a:t>Photo| Stevie Freeman-Montes</a:t>
            </a:r>
          </a:p>
        </p:txBody>
      </p:sp>
    </p:spTree>
    <p:extLst>
      <p:ext uri="{BB962C8B-B14F-4D97-AF65-F5344CB8AC3E}">
        <p14:creationId xmlns:p14="http://schemas.microsoft.com/office/powerpoint/2010/main" val="316996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E5F4D4-5084-4445-9E5F-797F89AB34BA}"/>
              </a:ext>
            </a:extLst>
          </p:cNvPr>
          <p:cNvSpPr>
            <a:spLocks noGrp="1"/>
          </p:cNvSpPr>
          <p:nvPr>
            <p:ph type="title"/>
          </p:nvPr>
        </p:nvSpPr>
        <p:spPr>
          <a:xfrm>
            <a:off x="609600" y="76200"/>
            <a:ext cx="10972800" cy="1143000"/>
          </a:xfrm>
        </p:spPr>
        <p:txBody>
          <a:bodyPr/>
          <a:lstStyle/>
          <a:p>
            <a:r>
              <a:rPr lang="en-US" dirty="0"/>
              <a:t>Risk Assessment</a:t>
            </a:r>
          </a:p>
        </p:txBody>
      </p:sp>
      <p:sp>
        <p:nvSpPr>
          <p:cNvPr id="3" name="Content Placeholder 2">
            <a:extLst>
              <a:ext uri="{FF2B5EF4-FFF2-40B4-BE49-F238E27FC236}">
                <a16:creationId xmlns:a16="http://schemas.microsoft.com/office/drawing/2014/main" id="{F1CF3AEC-18CB-4C7F-A3DA-1447104F835F}"/>
              </a:ext>
            </a:extLst>
          </p:cNvPr>
          <p:cNvSpPr>
            <a:spLocks noGrp="1"/>
          </p:cNvSpPr>
          <p:nvPr>
            <p:ph sz="half" idx="1"/>
          </p:nvPr>
        </p:nvSpPr>
        <p:spPr>
          <a:xfrm>
            <a:off x="558800" y="1341438"/>
            <a:ext cx="10871200" cy="639762"/>
          </a:xfrm>
        </p:spPr>
        <p:txBody>
          <a:bodyPr/>
          <a:lstStyle/>
          <a:p>
            <a:pPr marL="0" indent="0">
              <a:buNone/>
            </a:pPr>
            <a:r>
              <a:rPr lang="en-US" dirty="0">
                <a:solidFill>
                  <a:schemeClr val="tx1">
                    <a:lumMod val="65000"/>
                    <a:lumOff val="35000"/>
                  </a:schemeClr>
                </a:solidFill>
              </a:rPr>
              <a:t>Risk = Likelihood Score X Consequences Score </a:t>
            </a:r>
          </a:p>
          <a:p>
            <a:pPr marL="685800" lvl="1"/>
            <a:endParaRPr lang="en-US" dirty="0">
              <a:solidFill>
                <a:schemeClr val="tx1">
                  <a:lumMod val="65000"/>
                  <a:lumOff val="35000"/>
                </a:schemeClr>
              </a:solidFill>
            </a:endParaRPr>
          </a:p>
        </p:txBody>
      </p:sp>
      <p:pic>
        <p:nvPicPr>
          <p:cNvPr id="4" name="Picture 3"/>
          <p:cNvPicPr>
            <a:picLocks noChangeAspect="1"/>
          </p:cNvPicPr>
          <p:nvPr/>
        </p:nvPicPr>
        <p:blipFill>
          <a:blip r:embed="rId3"/>
          <a:stretch>
            <a:fillRect/>
          </a:stretch>
        </p:blipFill>
        <p:spPr>
          <a:xfrm>
            <a:off x="195285" y="1981200"/>
            <a:ext cx="11844315" cy="3581400"/>
          </a:xfrm>
          <a:prstGeom prst="rect">
            <a:avLst/>
          </a:prstGeom>
        </p:spPr>
      </p:pic>
      <p:sp>
        <p:nvSpPr>
          <p:cNvPr id="2" name="TextBox 1">
            <a:extLst>
              <a:ext uri="{FF2B5EF4-FFF2-40B4-BE49-F238E27FC236}">
                <a16:creationId xmlns:a16="http://schemas.microsoft.com/office/drawing/2014/main" id="{DAF0E121-1B50-4402-80B0-411645660CA1}"/>
              </a:ext>
            </a:extLst>
          </p:cNvPr>
          <p:cNvSpPr txBox="1"/>
          <p:nvPr/>
        </p:nvSpPr>
        <p:spPr>
          <a:xfrm>
            <a:off x="195286" y="3733800"/>
            <a:ext cx="11844314" cy="106182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sz="900" dirty="0"/>
          </a:p>
        </p:txBody>
      </p:sp>
    </p:spTree>
    <p:extLst>
      <p:ext uri="{BB962C8B-B14F-4D97-AF65-F5344CB8AC3E}">
        <p14:creationId xmlns:p14="http://schemas.microsoft.com/office/powerpoint/2010/main" val="15415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Step 4 - Prioritize Vulnerabilities</a:t>
            </a:r>
          </a:p>
        </p:txBody>
      </p:sp>
      <p:grpSp>
        <p:nvGrpSpPr>
          <p:cNvPr id="3" name="Group 2"/>
          <p:cNvGrpSpPr/>
          <p:nvPr/>
        </p:nvGrpSpPr>
        <p:grpSpPr>
          <a:xfrm>
            <a:off x="914400" y="1996843"/>
            <a:ext cx="4528065" cy="3489557"/>
            <a:chOff x="1066801" y="1996843"/>
            <a:chExt cx="4528065" cy="3489557"/>
          </a:xfrm>
        </p:grpSpPr>
        <p:cxnSp>
          <p:nvCxnSpPr>
            <p:cNvPr id="7" name="Straight Connector 6"/>
            <p:cNvCxnSpPr/>
            <p:nvPr/>
          </p:nvCxnSpPr>
          <p:spPr>
            <a:xfrm>
              <a:off x="1480066" y="1996843"/>
              <a:ext cx="0" cy="29718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80066" y="4968643"/>
              <a:ext cx="41148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84866" y="4740043"/>
              <a:ext cx="3733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708666" y="2149243"/>
              <a:ext cx="0" cy="2438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16922" y="5117068"/>
              <a:ext cx="1423018" cy="369332"/>
            </a:xfrm>
            <a:prstGeom prst="rect">
              <a:avLst/>
            </a:prstGeom>
            <a:noFill/>
          </p:spPr>
          <p:txBody>
            <a:bodyPr wrap="none" rtlCol="0">
              <a:spAutoFit/>
            </a:bodyPr>
            <a:lstStyle/>
            <a:p>
              <a:r>
                <a:rPr lang="en-US" dirty="0">
                  <a:solidFill>
                    <a:schemeClr val="tx1">
                      <a:lumMod val="65000"/>
                      <a:lumOff val="35000"/>
                    </a:schemeClr>
                  </a:solidFill>
                </a:rPr>
                <a:t>Vulnerability </a:t>
              </a:r>
            </a:p>
          </p:txBody>
        </p:sp>
        <p:sp>
          <p:nvSpPr>
            <p:cNvPr id="15" name="TextBox 14"/>
            <p:cNvSpPr txBox="1"/>
            <p:nvPr/>
          </p:nvSpPr>
          <p:spPr>
            <a:xfrm rot="16200000">
              <a:off x="973185" y="3133286"/>
              <a:ext cx="556563" cy="369332"/>
            </a:xfrm>
            <a:prstGeom prst="rect">
              <a:avLst/>
            </a:prstGeom>
            <a:noFill/>
          </p:spPr>
          <p:txBody>
            <a:bodyPr wrap="none" rtlCol="0">
              <a:spAutoFit/>
            </a:bodyPr>
            <a:lstStyle/>
            <a:p>
              <a:r>
                <a:rPr lang="en-US" dirty="0">
                  <a:solidFill>
                    <a:schemeClr val="tx1">
                      <a:lumMod val="65000"/>
                      <a:lumOff val="35000"/>
                    </a:schemeClr>
                  </a:solidFill>
                </a:rPr>
                <a:t>Risk</a:t>
              </a:r>
            </a:p>
          </p:txBody>
        </p:sp>
        <p:sp>
          <p:nvSpPr>
            <p:cNvPr id="16" name="TextBox 15"/>
            <p:cNvSpPr txBox="1"/>
            <p:nvPr/>
          </p:nvSpPr>
          <p:spPr>
            <a:xfrm>
              <a:off x="3547626" y="2162771"/>
              <a:ext cx="1981200" cy="13716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17" name="TextBox 16"/>
            <p:cNvSpPr txBox="1"/>
            <p:nvPr/>
          </p:nvSpPr>
          <p:spPr>
            <a:xfrm>
              <a:off x="3842266" y="2493511"/>
              <a:ext cx="1590040" cy="646331"/>
            </a:xfrm>
            <a:prstGeom prst="rect">
              <a:avLst/>
            </a:prstGeom>
            <a:noFill/>
          </p:spPr>
          <p:txBody>
            <a:bodyPr wrap="square" rtlCol="0">
              <a:spAutoFit/>
            </a:bodyPr>
            <a:lstStyle/>
            <a:p>
              <a:r>
                <a:rPr lang="en-US" dirty="0">
                  <a:solidFill>
                    <a:schemeClr val="tx1">
                      <a:lumMod val="65000"/>
                      <a:lumOff val="35000"/>
                    </a:schemeClr>
                  </a:solidFill>
                </a:rPr>
                <a:t>Priority Infrastructure</a:t>
              </a:r>
            </a:p>
          </p:txBody>
        </p:sp>
      </p:grpSp>
      <p:pic>
        <p:nvPicPr>
          <p:cNvPr id="18"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16882" y="120976"/>
            <a:ext cx="4665518" cy="603773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1526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408905" cy="914400"/>
          </a:xfrm>
        </p:spPr>
        <p:txBody>
          <a:bodyPr>
            <a:normAutofit/>
          </a:bodyPr>
          <a:lstStyle/>
          <a:p>
            <a:r>
              <a:rPr lang="en-US" dirty="0"/>
              <a:t>Transportation</a:t>
            </a:r>
          </a:p>
        </p:txBody>
      </p:sp>
      <p:pic>
        <p:nvPicPr>
          <p:cNvPr id="7" name="Picture 6"/>
          <p:cNvPicPr>
            <a:picLocks noChangeAspect="1"/>
          </p:cNvPicPr>
          <p:nvPr/>
        </p:nvPicPr>
        <p:blipFill>
          <a:blip r:embed="rId3"/>
          <a:stretch>
            <a:fillRect/>
          </a:stretch>
        </p:blipFill>
        <p:spPr>
          <a:xfrm>
            <a:off x="7094675" y="1219200"/>
            <a:ext cx="4106725" cy="5029200"/>
          </a:xfrm>
          <a:prstGeom prst="rect">
            <a:avLst/>
          </a:prstGeom>
        </p:spPr>
      </p:pic>
      <p:pic>
        <p:nvPicPr>
          <p:cNvPr id="8" name="Picture 7"/>
          <p:cNvPicPr>
            <a:picLocks noChangeAspect="1"/>
          </p:cNvPicPr>
          <p:nvPr/>
        </p:nvPicPr>
        <p:blipFill>
          <a:blip r:embed="rId4"/>
          <a:stretch>
            <a:fillRect/>
          </a:stretch>
        </p:blipFill>
        <p:spPr>
          <a:xfrm>
            <a:off x="1534408" y="1295400"/>
            <a:ext cx="5323592" cy="5029200"/>
          </a:xfrm>
          <a:prstGeom prst="rect">
            <a:avLst/>
          </a:prstGeom>
        </p:spPr>
      </p:pic>
      <p:sp>
        <p:nvSpPr>
          <p:cNvPr id="3" name="Rectangle 2"/>
          <p:cNvSpPr/>
          <p:nvPr/>
        </p:nvSpPr>
        <p:spPr>
          <a:xfrm>
            <a:off x="685800" y="849868"/>
            <a:ext cx="10667999" cy="369332"/>
          </a:xfrm>
          <a:prstGeom prst="rect">
            <a:avLst/>
          </a:prstGeom>
        </p:spPr>
        <p:txBody>
          <a:bodyPr wrap="square">
            <a:spAutoFit/>
          </a:bodyPr>
          <a:lstStyle/>
          <a:p>
            <a:pPr algn="just"/>
            <a:r>
              <a:rPr lang="en-US" dirty="0">
                <a:solidFill>
                  <a:schemeClr val="tx1">
                    <a:lumMod val="65000"/>
                    <a:lumOff val="35000"/>
                  </a:schemeClr>
                </a:solidFill>
                <a:latin typeface="Segoe UI" panose="020B0502040204020203" pitchFamily="34" charset="0"/>
              </a:rPr>
              <a:t>Thirty-four (34) transportation assets were evaluated; fifteen (15) were deemed most vulnerable </a:t>
            </a:r>
            <a:endParaRPr lang="en-US" dirty="0">
              <a:solidFill>
                <a:schemeClr val="tx1">
                  <a:lumMod val="65000"/>
                  <a:lumOff val="35000"/>
                </a:schemeClr>
              </a:solidFill>
            </a:endParaRPr>
          </a:p>
        </p:txBody>
      </p:sp>
    </p:spTree>
    <p:extLst>
      <p:ext uri="{BB962C8B-B14F-4D97-AF65-F5344CB8AC3E}">
        <p14:creationId xmlns:p14="http://schemas.microsoft.com/office/powerpoint/2010/main" val="27581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City of Sarasota</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444013" y="985870"/>
            <a:ext cx="4588032" cy="488348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6502" y="4038600"/>
            <a:ext cx="2134898" cy="2171894"/>
          </a:xfrm>
          <a:prstGeom prst="rect">
            <a:avLst/>
          </a:prstGeom>
        </p:spPr>
      </p:pic>
      <p:sp>
        <p:nvSpPr>
          <p:cNvPr id="7" name="Rectangle 6"/>
          <p:cNvSpPr/>
          <p:nvPr/>
        </p:nvSpPr>
        <p:spPr>
          <a:xfrm>
            <a:off x="64076" y="1295400"/>
            <a:ext cx="7259361" cy="4493538"/>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tx1">
                    <a:lumMod val="65000"/>
                    <a:lumOff val="35000"/>
                  </a:schemeClr>
                </a:solidFill>
              </a:rPr>
              <a:t>City of Sarasota: </a:t>
            </a:r>
          </a:p>
          <a:p>
            <a:pPr marL="800100" lvl="1" indent="-342900">
              <a:buFont typeface="Arial" panose="020B0604020202020204" pitchFamily="34" charset="0"/>
              <a:buChar char="•"/>
            </a:pPr>
            <a:r>
              <a:rPr lang="en-US" sz="2200" dirty="0">
                <a:solidFill>
                  <a:schemeClr val="tx1">
                    <a:lumMod val="65000"/>
                    <a:lumOff val="35000"/>
                  </a:schemeClr>
                </a:solidFill>
              </a:rPr>
              <a:t>Sarasota Bay and barrier islands (Lido Key; Siesta Key)</a:t>
            </a:r>
          </a:p>
          <a:p>
            <a:pPr marL="800100" lvl="1" indent="-342900">
              <a:buFont typeface="Arial" panose="020B0604020202020204" pitchFamily="34" charset="0"/>
              <a:buChar char="•"/>
            </a:pPr>
            <a:r>
              <a:rPr lang="en-US" sz="2200" dirty="0">
                <a:solidFill>
                  <a:schemeClr val="tx1">
                    <a:lumMod val="65000"/>
                    <a:lumOff val="35000"/>
                  </a:schemeClr>
                </a:solidFill>
              </a:rPr>
              <a:t>~ 24 sq. mi. including approximately 10 sq. mi. water</a:t>
            </a:r>
          </a:p>
          <a:p>
            <a:pPr marL="800100" lvl="1" indent="-342900">
              <a:buFont typeface="Arial" panose="020B0604020202020204" pitchFamily="34" charset="0"/>
              <a:buChar char="•"/>
            </a:pPr>
            <a:r>
              <a:rPr lang="en-US" sz="2200" dirty="0">
                <a:solidFill>
                  <a:schemeClr val="tx1">
                    <a:lumMod val="65000"/>
                    <a:lumOff val="35000"/>
                  </a:schemeClr>
                </a:solidFill>
              </a:rPr>
              <a:t>~ 40 mi. of coastline surround the City</a:t>
            </a:r>
          </a:p>
          <a:p>
            <a:pPr marL="800100" lvl="1" indent="-342900">
              <a:buFont typeface="Arial" panose="020B0604020202020204" pitchFamily="34" charset="0"/>
              <a:buChar char="•"/>
            </a:pPr>
            <a:r>
              <a:rPr lang="en-US" sz="2200" dirty="0">
                <a:solidFill>
                  <a:schemeClr val="tx1">
                    <a:lumMod val="65000"/>
                    <a:lumOff val="35000"/>
                  </a:schemeClr>
                </a:solidFill>
              </a:rPr>
              <a:t>~ 32 mi. man-made; eight miles natural land  </a:t>
            </a:r>
          </a:p>
          <a:p>
            <a:pPr marL="342900" indent="-342900">
              <a:buFont typeface="Arial" panose="020B0604020202020204" pitchFamily="34" charset="0"/>
              <a:buChar char="•"/>
            </a:pPr>
            <a:endParaRPr lang="en-US" sz="2200" dirty="0">
              <a:solidFill>
                <a:schemeClr val="tx1">
                  <a:lumMod val="65000"/>
                  <a:lumOff val="35000"/>
                </a:schemeClr>
              </a:solidFill>
            </a:endParaRPr>
          </a:p>
          <a:p>
            <a:pPr marL="342900" indent="-342900">
              <a:buFont typeface="Arial" panose="020B0604020202020204" pitchFamily="34" charset="0"/>
              <a:buChar char="•"/>
            </a:pPr>
            <a:r>
              <a:rPr lang="en-US" sz="2200" dirty="0">
                <a:solidFill>
                  <a:schemeClr val="tx1">
                    <a:lumMod val="65000"/>
                    <a:lumOff val="35000"/>
                  </a:schemeClr>
                </a:solidFill>
              </a:rPr>
              <a:t>City mainland (approx. 16ft above sea level)</a:t>
            </a:r>
          </a:p>
          <a:p>
            <a:pPr marL="342900" indent="-342900">
              <a:buFont typeface="Arial" panose="020B0604020202020204" pitchFamily="34" charset="0"/>
              <a:buChar char="•"/>
            </a:pPr>
            <a:r>
              <a:rPr lang="en-US" sz="2200" dirty="0">
                <a:solidFill>
                  <a:schemeClr val="tx1">
                    <a:lumMod val="65000"/>
                    <a:lumOff val="35000"/>
                  </a:schemeClr>
                </a:solidFill>
              </a:rPr>
              <a:t>Barrier islands (avg. ~ 3ft above sea level)</a:t>
            </a:r>
          </a:p>
          <a:p>
            <a:pPr marL="342900" indent="-342900">
              <a:buFont typeface="Arial" panose="020B0604020202020204" pitchFamily="34" charset="0"/>
              <a:buChar char="•"/>
            </a:pPr>
            <a:endParaRPr lang="en-US" sz="2200" dirty="0">
              <a:solidFill>
                <a:schemeClr val="tx1">
                  <a:lumMod val="65000"/>
                  <a:lumOff val="35000"/>
                </a:schemeClr>
              </a:solidFill>
            </a:endParaRPr>
          </a:p>
          <a:p>
            <a:pPr marL="342900" indent="-342900">
              <a:buFont typeface="Arial" panose="020B0604020202020204" pitchFamily="34" charset="0"/>
              <a:buChar char="•"/>
            </a:pPr>
            <a:r>
              <a:rPr lang="en-US" sz="2200" dirty="0">
                <a:solidFill>
                  <a:schemeClr val="tx1">
                    <a:lumMod val="65000"/>
                    <a:lumOff val="35000"/>
                  </a:schemeClr>
                </a:solidFill>
              </a:rPr>
              <a:t>Temperature range</a:t>
            </a:r>
          </a:p>
          <a:p>
            <a:pPr marL="800100" lvl="1" indent="-342900">
              <a:buFont typeface="Arial" panose="020B0604020202020204" pitchFamily="34" charset="0"/>
              <a:buChar char="•"/>
            </a:pPr>
            <a:r>
              <a:rPr lang="en-US" sz="2200" dirty="0">
                <a:solidFill>
                  <a:schemeClr val="tx1">
                    <a:lumMod val="65000"/>
                    <a:lumOff val="35000"/>
                  </a:schemeClr>
                </a:solidFill>
              </a:rPr>
              <a:t>72°F (winter) to 90°F (summer) </a:t>
            </a:r>
          </a:p>
          <a:p>
            <a:pPr marL="342900" indent="-342900">
              <a:buFont typeface="Arial" panose="020B0604020202020204" pitchFamily="34" charset="0"/>
              <a:buChar char="•"/>
            </a:pPr>
            <a:r>
              <a:rPr lang="en-US" sz="2200" dirty="0">
                <a:solidFill>
                  <a:schemeClr val="tx1">
                    <a:lumMod val="65000"/>
                    <a:lumOff val="35000"/>
                  </a:schemeClr>
                </a:solidFill>
              </a:rPr>
              <a:t>Average of 53.6 inches of rain </a:t>
            </a:r>
          </a:p>
          <a:p>
            <a:pPr marL="800100" lvl="1" indent="-342900">
              <a:buFont typeface="Arial" panose="020B0604020202020204" pitchFamily="34" charset="0"/>
              <a:buChar char="•"/>
            </a:pPr>
            <a:r>
              <a:rPr lang="en-US" sz="2200" dirty="0">
                <a:solidFill>
                  <a:schemeClr val="tx1">
                    <a:lumMod val="65000"/>
                    <a:lumOff val="35000"/>
                  </a:schemeClr>
                </a:solidFill>
              </a:rPr>
              <a:t>Majority during summer months</a:t>
            </a:r>
            <a:r>
              <a:rPr lang="en-US" sz="2200" dirty="0"/>
              <a:t> </a:t>
            </a:r>
          </a:p>
        </p:txBody>
      </p:sp>
    </p:spTree>
    <p:extLst>
      <p:ext uri="{BB962C8B-B14F-4D97-AF65-F5344CB8AC3E}">
        <p14:creationId xmlns:p14="http://schemas.microsoft.com/office/powerpoint/2010/main" val="1364291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468" y="79664"/>
            <a:ext cx="7987145" cy="834736"/>
          </a:xfrm>
        </p:spPr>
        <p:txBody>
          <a:bodyPr>
            <a:normAutofit/>
          </a:bodyPr>
          <a:lstStyle/>
          <a:p>
            <a:r>
              <a:rPr lang="en-US" dirty="0"/>
              <a:t>Stormwater</a:t>
            </a:r>
          </a:p>
        </p:txBody>
      </p:sp>
      <p:pic>
        <p:nvPicPr>
          <p:cNvPr id="6" name="Picture 5"/>
          <p:cNvPicPr>
            <a:picLocks noChangeAspect="1"/>
          </p:cNvPicPr>
          <p:nvPr/>
        </p:nvPicPr>
        <p:blipFill>
          <a:blip r:embed="rId2"/>
          <a:stretch>
            <a:fillRect/>
          </a:stretch>
        </p:blipFill>
        <p:spPr>
          <a:xfrm>
            <a:off x="1524000" y="1295400"/>
            <a:ext cx="5385747" cy="5029200"/>
          </a:xfrm>
          <a:prstGeom prst="rect">
            <a:avLst/>
          </a:prstGeom>
        </p:spPr>
      </p:pic>
      <p:pic>
        <p:nvPicPr>
          <p:cNvPr id="7" name="Picture 6"/>
          <p:cNvPicPr>
            <a:picLocks noChangeAspect="1"/>
          </p:cNvPicPr>
          <p:nvPr/>
        </p:nvPicPr>
        <p:blipFill>
          <a:blip r:embed="rId3"/>
          <a:stretch>
            <a:fillRect/>
          </a:stretch>
        </p:blipFill>
        <p:spPr>
          <a:xfrm>
            <a:off x="8444374" y="524811"/>
            <a:ext cx="3671426" cy="6256989"/>
          </a:xfrm>
          <a:prstGeom prst="rect">
            <a:avLst/>
          </a:prstGeom>
        </p:spPr>
      </p:pic>
      <p:sp>
        <p:nvSpPr>
          <p:cNvPr id="3" name="Rectangle 2"/>
          <p:cNvSpPr/>
          <p:nvPr/>
        </p:nvSpPr>
        <p:spPr>
          <a:xfrm>
            <a:off x="685800" y="725269"/>
            <a:ext cx="7696200" cy="646331"/>
          </a:xfrm>
          <a:prstGeom prst="rect">
            <a:avLst/>
          </a:prstGeom>
        </p:spPr>
        <p:txBody>
          <a:bodyPr wrap="square">
            <a:spAutoFit/>
          </a:bodyPr>
          <a:lstStyle/>
          <a:p>
            <a:pPr algn="just"/>
            <a:r>
              <a:rPr lang="en-US" dirty="0">
                <a:solidFill>
                  <a:schemeClr val="tx1">
                    <a:lumMod val="65000"/>
                    <a:lumOff val="35000"/>
                  </a:schemeClr>
                </a:solidFill>
                <a:latin typeface="Segoe UI" panose="020B0502040204020203" pitchFamily="34" charset="0"/>
              </a:rPr>
              <a:t>Fifty-two (52) stormwater assets were evaluated; twenty-nine (29) were deemed most vulnerable </a:t>
            </a:r>
            <a:endParaRPr lang="en-US" dirty="0">
              <a:solidFill>
                <a:schemeClr val="tx1">
                  <a:lumMod val="65000"/>
                  <a:lumOff val="35000"/>
                </a:schemeClr>
              </a:solidFill>
            </a:endParaRPr>
          </a:p>
        </p:txBody>
      </p:sp>
    </p:spTree>
    <p:extLst>
      <p:ext uri="{BB962C8B-B14F-4D97-AF65-F5344CB8AC3E}">
        <p14:creationId xmlns:p14="http://schemas.microsoft.com/office/powerpoint/2010/main" val="725128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906" y="457200"/>
            <a:ext cx="4239494" cy="54864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0906" y="457200"/>
            <a:ext cx="4239494" cy="5486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4502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6019800" cy="914400"/>
          </a:xfrm>
        </p:spPr>
        <p:txBody>
          <a:bodyPr>
            <a:normAutofit/>
          </a:bodyPr>
          <a:lstStyle/>
          <a:p>
            <a:r>
              <a:rPr lang="en-US" dirty="0"/>
              <a:t>Water Supply</a:t>
            </a:r>
          </a:p>
        </p:txBody>
      </p:sp>
      <p:pic>
        <p:nvPicPr>
          <p:cNvPr id="4" name="Picture 3"/>
          <p:cNvPicPr>
            <a:picLocks noChangeAspect="1"/>
          </p:cNvPicPr>
          <p:nvPr/>
        </p:nvPicPr>
        <p:blipFill>
          <a:blip r:embed="rId2"/>
          <a:stretch>
            <a:fillRect/>
          </a:stretch>
        </p:blipFill>
        <p:spPr>
          <a:xfrm>
            <a:off x="6942582" y="2438401"/>
            <a:ext cx="4577906" cy="2057400"/>
          </a:xfrm>
          <a:prstGeom prst="rect">
            <a:avLst/>
          </a:prstGeom>
        </p:spPr>
      </p:pic>
      <p:pic>
        <p:nvPicPr>
          <p:cNvPr id="6" name="Picture 5"/>
          <p:cNvPicPr>
            <a:picLocks noChangeAspect="1"/>
          </p:cNvPicPr>
          <p:nvPr/>
        </p:nvPicPr>
        <p:blipFill>
          <a:blip r:embed="rId3"/>
          <a:stretch>
            <a:fillRect/>
          </a:stretch>
        </p:blipFill>
        <p:spPr>
          <a:xfrm>
            <a:off x="1524000" y="1295400"/>
            <a:ext cx="5386668" cy="5029200"/>
          </a:xfrm>
          <a:prstGeom prst="rect">
            <a:avLst/>
          </a:prstGeom>
        </p:spPr>
      </p:pic>
      <p:sp>
        <p:nvSpPr>
          <p:cNvPr id="3" name="Rectangle 2"/>
          <p:cNvSpPr/>
          <p:nvPr/>
        </p:nvSpPr>
        <p:spPr>
          <a:xfrm>
            <a:off x="619432" y="805934"/>
            <a:ext cx="10429568" cy="369332"/>
          </a:xfrm>
          <a:prstGeom prst="rect">
            <a:avLst/>
          </a:prstGeom>
        </p:spPr>
        <p:txBody>
          <a:bodyPr wrap="square">
            <a:spAutoFit/>
          </a:bodyPr>
          <a:lstStyle/>
          <a:p>
            <a:pPr algn="just"/>
            <a:r>
              <a:rPr lang="en-US" dirty="0">
                <a:solidFill>
                  <a:schemeClr val="tx1">
                    <a:lumMod val="65000"/>
                    <a:lumOff val="35000"/>
                  </a:schemeClr>
                </a:solidFill>
                <a:latin typeface="Segoe UI" panose="020B0502040204020203" pitchFamily="34" charset="0"/>
              </a:rPr>
              <a:t>Twenty-one (21) water supply assets were evaluated; four (4) were deemed most vulnerable </a:t>
            </a:r>
            <a:endParaRPr lang="en-US" dirty="0">
              <a:solidFill>
                <a:schemeClr val="tx1">
                  <a:lumMod val="65000"/>
                  <a:lumOff val="35000"/>
                </a:schemeClr>
              </a:solidFill>
            </a:endParaRPr>
          </a:p>
        </p:txBody>
      </p:sp>
    </p:spTree>
    <p:extLst>
      <p:ext uri="{BB962C8B-B14F-4D97-AF65-F5344CB8AC3E}">
        <p14:creationId xmlns:p14="http://schemas.microsoft.com/office/powerpoint/2010/main" val="75716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425" y="76200"/>
            <a:ext cx="6400800" cy="838200"/>
          </a:xfrm>
        </p:spPr>
        <p:txBody>
          <a:bodyPr>
            <a:normAutofit/>
          </a:bodyPr>
          <a:lstStyle/>
          <a:p>
            <a:r>
              <a:rPr lang="en-US" dirty="0"/>
              <a:t>Wastewater</a:t>
            </a:r>
          </a:p>
        </p:txBody>
      </p:sp>
      <p:pic>
        <p:nvPicPr>
          <p:cNvPr id="5" name="Picture 4"/>
          <p:cNvPicPr>
            <a:picLocks noChangeAspect="1"/>
          </p:cNvPicPr>
          <p:nvPr/>
        </p:nvPicPr>
        <p:blipFill>
          <a:blip r:embed="rId2"/>
          <a:stretch>
            <a:fillRect/>
          </a:stretch>
        </p:blipFill>
        <p:spPr>
          <a:xfrm>
            <a:off x="7033110" y="1752600"/>
            <a:ext cx="4930290" cy="4114800"/>
          </a:xfrm>
          <a:prstGeom prst="rect">
            <a:avLst/>
          </a:prstGeom>
        </p:spPr>
      </p:pic>
      <p:pic>
        <p:nvPicPr>
          <p:cNvPr id="6" name="Picture 5"/>
          <p:cNvPicPr>
            <a:picLocks noChangeAspect="1"/>
          </p:cNvPicPr>
          <p:nvPr/>
        </p:nvPicPr>
        <p:blipFill>
          <a:blip r:embed="rId3"/>
          <a:stretch>
            <a:fillRect/>
          </a:stretch>
        </p:blipFill>
        <p:spPr>
          <a:xfrm>
            <a:off x="1511472" y="1295400"/>
            <a:ext cx="5498928" cy="5029200"/>
          </a:xfrm>
          <a:prstGeom prst="rect">
            <a:avLst/>
          </a:prstGeom>
        </p:spPr>
      </p:pic>
      <p:sp>
        <p:nvSpPr>
          <p:cNvPr id="3" name="Rectangle 2"/>
          <p:cNvSpPr/>
          <p:nvPr/>
        </p:nvSpPr>
        <p:spPr>
          <a:xfrm>
            <a:off x="604838" y="762000"/>
            <a:ext cx="10139361" cy="369332"/>
          </a:xfrm>
          <a:prstGeom prst="rect">
            <a:avLst/>
          </a:prstGeom>
        </p:spPr>
        <p:txBody>
          <a:bodyPr wrap="square">
            <a:spAutoFit/>
          </a:bodyPr>
          <a:lstStyle/>
          <a:p>
            <a:pPr algn="just"/>
            <a:r>
              <a:rPr lang="en-US" dirty="0">
                <a:solidFill>
                  <a:schemeClr val="tx1">
                    <a:lumMod val="65000"/>
                    <a:lumOff val="35000"/>
                  </a:schemeClr>
                </a:solidFill>
                <a:latin typeface="Segoe UI" panose="020B0502040204020203" pitchFamily="34" charset="0"/>
              </a:rPr>
              <a:t>Thirty-four (34) wastewater assets were evaluated; seven (7) were deemed most vulnerable </a:t>
            </a:r>
            <a:endParaRPr lang="en-US" dirty="0">
              <a:solidFill>
                <a:schemeClr val="tx1">
                  <a:lumMod val="65000"/>
                  <a:lumOff val="35000"/>
                </a:schemeClr>
              </a:solidFill>
            </a:endParaRPr>
          </a:p>
        </p:txBody>
      </p:sp>
    </p:spTree>
    <p:extLst>
      <p:ext uri="{BB962C8B-B14F-4D97-AF65-F5344CB8AC3E}">
        <p14:creationId xmlns:p14="http://schemas.microsoft.com/office/powerpoint/2010/main" val="3485313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67637" cy="838200"/>
          </a:xfrm>
        </p:spPr>
        <p:txBody>
          <a:bodyPr>
            <a:normAutofit/>
          </a:bodyPr>
          <a:lstStyle/>
          <a:p>
            <a:r>
              <a:rPr lang="en-US" dirty="0"/>
              <a:t>Public Lands and Shorelines</a:t>
            </a:r>
          </a:p>
        </p:txBody>
      </p:sp>
      <p:pic>
        <p:nvPicPr>
          <p:cNvPr id="4" name="Picture 3"/>
          <p:cNvPicPr>
            <a:picLocks noChangeAspect="1"/>
          </p:cNvPicPr>
          <p:nvPr/>
        </p:nvPicPr>
        <p:blipFill>
          <a:blip r:embed="rId3"/>
          <a:stretch>
            <a:fillRect/>
          </a:stretch>
        </p:blipFill>
        <p:spPr>
          <a:xfrm>
            <a:off x="1508982" y="1676400"/>
            <a:ext cx="5120418" cy="5029200"/>
          </a:xfrm>
          <a:prstGeom prst="rect">
            <a:avLst/>
          </a:prstGeom>
        </p:spPr>
      </p:pic>
      <p:pic>
        <p:nvPicPr>
          <p:cNvPr id="6" name="Picture 5"/>
          <p:cNvPicPr>
            <a:picLocks noChangeAspect="1"/>
          </p:cNvPicPr>
          <p:nvPr/>
        </p:nvPicPr>
        <p:blipFill>
          <a:blip r:embed="rId4"/>
          <a:stretch>
            <a:fillRect/>
          </a:stretch>
        </p:blipFill>
        <p:spPr>
          <a:xfrm>
            <a:off x="6904907" y="685800"/>
            <a:ext cx="4296493" cy="5486400"/>
          </a:xfrm>
          <a:prstGeom prst="rect">
            <a:avLst/>
          </a:prstGeom>
        </p:spPr>
      </p:pic>
      <p:sp>
        <p:nvSpPr>
          <p:cNvPr id="3" name="Rectangle 2"/>
          <p:cNvSpPr/>
          <p:nvPr/>
        </p:nvSpPr>
        <p:spPr>
          <a:xfrm>
            <a:off x="685800" y="753070"/>
            <a:ext cx="6096000" cy="923330"/>
          </a:xfrm>
          <a:prstGeom prst="rect">
            <a:avLst/>
          </a:prstGeom>
        </p:spPr>
        <p:txBody>
          <a:bodyPr>
            <a:spAutoFit/>
          </a:bodyPr>
          <a:lstStyle/>
          <a:p>
            <a:pPr algn="just"/>
            <a:r>
              <a:rPr lang="en-US" dirty="0">
                <a:solidFill>
                  <a:schemeClr val="tx1">
                    <a:lumMod val="65000"/>
                    <a:lumOff val="35000"/>
                  </a:schemeClr>
                </a:solidFill>
                <a:latin typeface="Segoe UI" panose="020B0502040204020203" pitchFamily="34" charset="0"/>
              </a:rPr>
              <a:t>Forty-seven (47) public lands and six (6) shorelines were evaluated; nine (9) public lands and two (2) shorelines were deemed most vulnerable </a:t>
            </a:r>
            <a:endParaRPr lang="en-US" dirty="0">
              <a:solidFill>
                <a:schemeClr val="tx1">
                  <a:lumMod val="65000"/>
                  <a:lumOff val="35000"/>
                </a:schemeClr>
              </a:solidFill>
            </a:endParaRPr>
          </a:p>
        </p:txBody>
      </p:sp>
    </p:spTree>
    <p:extLst>
      <p:ext uri="{BB962C8B-B14F-4D97-AF65-F5344CB8AC3E}">
        <p14:creationId xmlns:p14="http://schemas.microsoft.com/office/powerpoint/2010/main" val="7414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34D0-E698-40CD-BE95-223F4BA28CD5}"/>
              </a:ext>
            </a:extLst>
          </p:cNvPr>
          <p:cNvSpPr>
            <a:spLocks noGrp="1"/>
          </p:cNvSpPr>
          <p:nvPr>
            <p:ph type="title"/>
          </p:nvPr>
        </p:nvSpPr>
        <p:spPr>
          <a:xfrm>
            <a:off x="594762" y="76200"/>
            <a:ext cx="6477000" cy="914400"/>
          </a:xfrm>
        </p:spPr>
        <p:txBody>
          <a:bodyPr>
            <a:normAutofit/>
          </a:bodyPr>
          <a:lstStyle/>
          <a:p>
            <a:r>
              <a:rPr lang="en-US" dirty="0"/>
              <a:t>Critical Buildings</a:t>
            </a:r>
          </a:p>
        </p:txBody>
      </p:sp>
      <p:pic>
        <p:nvPicPr>
          <p:cNvPr id="4" name="Picture 3"/>
          <p:cNvPicPr>
            <a:picLocks noChangeAspect="1"/>
          </p:cNvPicPr>
          <p:nvPr/>
        </p:nvPicPr>
        <p:blipFill>
          <a:blip r:embed="rId3"/>
          <a:stretch>
            <a:fillRect/>
          </a:stretch>
        </p:blipFill>
        <p:spPr>
          <a:xfrm>
            <a:off x="1524000" y="1295400"/>
            <a:ext cx="5547762" cy="5029200"/>
          </a:xfrm>
          <a:prstGeom prst="rect">
            <a:avLst/>
          </a:prstGeom>
        </p:spPr>
      </p:pic>
      <p:pic>
        <p:nvPicPr>
          <p:cNvPr id="6" name="Picture 5"/>
          <p:cNvPicPr>
            <a:picLocks noChangeAspect="1"/>
          </p:cNvPicPr>
          <p:nvPr/>
        </p:nvPicPr>
        <p:blipFill>
          <a:blip r:embed="rId4"/>
          <a:stretch>
            <a:fillRect/>
          </a:stretch>
        </p:blipFill>
        <p:spPr>
          <a:xfrm>
            <a:off x="7035626" y="2724012"/>
            <a:ext cx="4911256" cy="2171975"/>
          </a:xfrm>
          <a:prstGeom prst="rect">
            <a:avLst/>
          </a:prstGeom>
        </p:spPr>
      </p:pic>
      <p:sp>
        <p:nvSpPr>
          <p:cNvPr id="5" name="Rectangle 4"/>
          <p:cNvSpPr/>
          <p:nvPr/>
        </p:nvSpPr>
        <p:spPr>
          <a:xfrm>
            <a:off x="685800" y="773668"/>
            <a:ext cx="10287000" cy="369332"/>
          </a:xfrm>
          <a:prstGeom prst="rect">
            <a:avLst/>
          </a:prstGeom>
        </p:spPr>
        <p:txBody>
          <a:bodyPr wrap="square">
            <a:spAutoFit/>
          </a:bodyPr>
          <a:lstStyle/>
          <a:p>
            <a:pPr algn="just"/>
            <a:r>
              <a:rPr lang="en-US" dirty="0">
                <a:solidFill>
                  <a:schemeClr val="tx1">
                    <a:lumMod val="65000"/>
                    <a:lumOff val="35000"/>
                  </a:schemeClr>
                </a:solidFill>
                <a:latin typeface="Segoe UI" panose="020B0502040204020203" pitchFamily="34" charset="0"/>
              </a:rPr>
              <a:t>Fourteen (14) critical buildings were evaluated; four (4) were deemed most vulnerable </a:t>
            </a:r>
            <a:endParaRPr lang="en-US" dirty="0">
              <a:solidFill>
                <a:schemeClr val="tx1">
                  <a:lumMod val="65000"/>
                  <a:lumOff val="35000"/>
                </a:schemeClr>
              </a:solidFill>
            </a:endParaRPr>
          </a:p>
        </p:txBody>
      </p:sp>
    </p:spTree>
    <p:extLst>
      <p:ext uri="{BB962C8B-B14F-4D97-AF65-F5344CB8AC3E}">
        <p14:creationId xmlns:p14="http://schemas.microsoft.com/office/powerpoint/2010/main" val="1188460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dirty="0"/>
              <a:t>Vulnerabilities</a:t>
            </a:r>
          </a:p>
        </p:txBody>
      </p:sp>
      <p:sp>
        <p:nvSpPr>
          <p:cNvPr id="5" name="Slide Number Placeholder 4"/>
          <p:cNvSpPr>
            <a:spLocks noGrp="1"/>
          </p:cNvSpPr>
          <p:nvPr>
            <p:ph type="sldNum" sz="quarter" idx="12"/>
          </p:nvPr>
        </p:nvSpPr>
        <p:spPr/>
        <p:txBody>
          <a:bodyPr/>
          <a:lstStyle/>
          <a:p>
            <a:fld id="{47EB9874-91AE-48C2-8C84-08CCE20A9D86}" type="slidenum">
              <a:rPr lang="en-US" smtClean="0"/>
              <a:t>26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4324"/>
            <a:ext cx="12192000" cy="4558076"/>
          </a:xfrm>
          <a:prstGeom prst="rect">
            <a:avLst/>
          </a:prstGeom>
        </p:spPr>
      </p:pic>
      <p:sp>
        <p:nvSpPr>
          <p:cNvPr id="3" name="Content Placeholder 2"/>
          <p:cNvSpPr>
            <a:spLocks noGrp="1"/>
          </p:cNvSpPr>
          <p:nvPr>
            <p:ph sz="half" idx="1"/>
          </p:nvPr>
        </p:nvSpPr>
        <p:spPr>
          <a:xfrm>
            <a:off x="457200" y="1586276"/>
            <a:ext cx="11353800" cy="1461724"/>
          </a:xfrm>
        </p:spPr>
        <p:txBody>
          <a:bodyPr>
            <a:normAutofit/>
          </a:bodyPr>
          <a:lstStyle/>
          <a:p>
            <a:r>
              <a:rPr lang="en-US" sz="2400" dirty="0">
                <a:solidFill>
                  <a:schemeClr val="tx1">
                    <a:lumMod val="65000"/>
                    <a:lumOff val="35000"/>
                  </a:schemeClr>
                </a:solidFill>
              </a:rPr>
              <a:t>Prioritized eighty (80) infrastructure assets (out of 219 evaluated)</a:t>
            </a:r>
          </a:p>
        </p:txBody>
      </p:sp>
    </p:spTree>
    <p:extLst>
      <p:ext uri="{BB962C8B-B14F-4D97-AF65-F5344CB8AC3E}">
        <p14:creationId xmlns:p14="http://schemas.microsoft.com/office/powerpoint/2010/main" val="1778506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76200"/>
            <a:ext cx="10972800" cy="1143000"/>
          </a:xfrm>
        </p:spPr>
        <p:txBody>
          <a:bodyPr/>
          <a:lstStyle/>
          <a:p>
            <a:r>
              <a:rPr lang="en-US" dirty="0"/>
              <a:t>Step 5 – Identify Adaptation Strategies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667000"/>
            <a:ext cx="2125980" cy="2834640"/>
          </a:xfrm>
          <a:prstGeom prst="rect">
            <a:avLst/>
          </a:prstGeom>
          <a:effectLst>
            <a:softEdge rad="3175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2667000"/>
            <a:ext cx="4501886" cy="2834640"/>
          </a:xfrm>
          <a:prstGeom prst="rect">
            <a:avLst/>
          </a:prstGeom>
          <a:effectLst>
            <a:softEdge rad="3175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4200" y="2667000"/>
            <a:ext cx="5166090" cy="2834640"/>
          </a:xfrm>
          <a:prstGeom prst="rect">
            <a:avLst/>
          </a:prstGeom>
          <a:effectLst>
            <a:softEdge rad="31750"/>
          </a:effectLst>
        </p:spPr>
      </p:pic>
      <p:sp>
        <p:nvSpPr>
          <p:cNvPr id="10" name="Rectangle 9"/>
          <p:cNvSpPr/>
          <p:nvPr/>
        </p:nvSpPr>
        <p:spPr>
          <a:xfrm>
            <a:off x="457200" y="1636693"/>
            <a:ext cx="11400242" cy="523220"/>
          </a:xfrm>
          <a:prstGeom prst="rect">
            <a:avLst/>
          </a:prstGeom>
        </p:spPr>
        <p:txBody>
          <a:bodyPr wrap="square">
            <a:spAutoFit/>
          </a:bodyPr>
          <a:lstStyle/>
          <a:p>
            <a:pPr algn="just"/>
            <a:r>
              <a:rPr lang="en-US" sz="2800" dirty="0">
                <a:solidFill>
                  <a:schemeClr val="tx1">
                    <a:lumMod val="65000"/>
                    <a:lumOff val="35000"/>
                  </a:schemeClr>
                </a:solidFill>
              </a:rPr>
              <a:t>Measures developed for eighty (80) assets deemed most vulnerable or critical</a:t>
            </a:r>
          </a:p>
        </p:txBody>
      </p:sp>
    </p:spTree>
    <p:extLst>
      <p:ext uri="{BB962C8B-B14F-4D97-AF65-F5344CB8AC3E}">
        <p14:creationId xmlns:p14="http://schemas.microsoft.com/office/powerpoint/2010/main" val="3300732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a:t>Transportation Vulnerabilities</a:t>
            </a:r>
          </a:p>
        </p:txBody>
      </p:sp>
      <p:sp>
        <p:nvSpPr>
          <p:cNvPr id="3" name="Content Placeholder 2"/>
          <p:cNvSpPr>
            <a:spLocks noGrp="1"/>
          </p:cNvSpPr>
          <p:nvPr>
            <p:ph idx="1"/>
          </p:nvPr>
        </p:nvSpPr>
        <p:spPr>
          <a:xfrm>
            <a:off x="381000" y="1219200"/>
            <a:ext cx="6431279" cy="4876800"/>
          </a:xfrm>
        </p:spPr>
        <p:txBody>
          <a:bodyPr>
            <a:noAutofit/>
          </a:bodyPr>
          <a:lstStyle/>
          <a:p>
            <a:r>
              <a:rPr lang="en-US" sz="2200" dirty="0">
                <a:solidFill>
                  <a:schemeClr val="tx1">
                    <a:lumMod val="65000"/>
                    <a:lumOff val="35000"/>
                  </a:schemeClr>
                </a:solidFill>
                <a:latin typeface="+mn-lt"/>
              </a:rPr>
              <a:t>King Tides and sunny day flooding</a:t>
            </a:r>
          </a:p>
          <a:p>
            <a:r>
              <a:rPr lang="en-US" sz="2200" dirty="0">
                <a:solidFill>
                  <a:schemeClr val="tx1">
                    <a:lumMod val="65000"/>
                    <a:lumOff val="35000"/>
                  </a:schemeClr>
                </a:solidFill>
                <a:latin typeface="+mn-lt"/>
              </a:rPr>
              <a:t>Flooded emergency evacuation routes </a:t>
            </a:r>
          </a:p>
          <a:p>
            <a:r>
              <a:rPr lang="en-US" sz="2200" dirty="0">
                <a:solidFill>
                  <a:schemeClr val="tx1">
                    <a:lumMod val="65000"/>
                    <a:lumOff val="35000"/>
                  </a:schemeClr>
                </a:solidFill>
                <a:latin typeface="+mn-lt"/>
              </a:rPr>
              <a:t>Flooded bridge approaches and causeways </a:t>
            </a:r>
          </a:p>
          <a:p>
            <a:r>
              <a:rPr lang="en-US" sz="2200" dirty="0">
                <a:solidFill>
                  <a:schemeClr val="tx1">
                    <a:lumMod val="65000"/>
                    <a:lumOff val="35000"/>
                  </a:schemeClr>
                </a:solidFill>
                <a:latin typeface="+mn-lt"/>
              </a:rPr>
              <a:t>Wind (lateral/uplift forces) on  bridges</a:t>
            </a:r>
          </a:p>
          <a:p>
            <a:r>
              <a:rPr lang="en-US" sz="2200" dirty="0">
                <a:solidFill>
                  <a:schemeClr val="tx1">
                    <a:lumMod val="65000"/>
                    <a:lumOff val="35000"/>
                  </a:schemeClr>
                </a:solidFill>
                <a:latin typeface="+mn-lt"/>
              </a:rPr>
              <a:t>Wave energy on bridges and seawalls </a:t>
            </a:r>
          </a:p>
          <a:p>
            <a:r>
              <a:rPr lang="en-US" sz="2200" dirty="0">
                <a:solidFill>
                  <a:schemeClr val="tx1">
                    <a:lumMod val="65000"/>
                    <a:lumOff val="35000"/>
                  </a:schemeClr>
                </a:solidFill>
                <a:latin typeface="+mn-lt"/>
              </a:rPr>
              <a:t>Storm surge in boat basins </a:t>
            </a:r>
          </a:p>
          <a:p>
            <a:r>
              <a:rPr lang="en-US" sz="2200" dirty="0">
                <a:solidFill>
                  <a:schemeClr val="tx1">
                    <a:lumMod val="65000"/>
                    <a:lumOff val="35000"/>
                  </a:schemeClr>
                </a:solidFill>
                <a:latin typeface="+mn-lt"/>
              </a:rPr>
              <a:t>City/public boat launch for emergency vehicles </a:t>
            </a:r>
          </a:p>
          <a:p>
            <a:r>
              <a:rPr lang="en-US" sz="2200" dirty="0">
                <a:solidFill>
                  <a:schemeClr val="tx1">
                    <a:lumMod val="65000"/>
                    <a:lumOff val="35000"/>
                  </a:schemeClr>
                </a:solidFill>
                <a:latin typeface="+mn-lt"/>
              </a:rPr>
              <a:t>Pedestrians use decreases due to heat </a:t>
            </a:r>
          </a:p>
          <a:p>
            <a:r>
              <a:rPr lang="en-US" sz="2200" dirty="0">
                <a:solidFill>
                  <a:schemeClr val="tx1">
                    <a:lumMod val="65000"/>
                    <a:lumOff val="35000"/>
                  </a:schemeClr>
                </a:solidFill>
                <a:latin typeface="+mn-lt"/>
              </a:rPr>
              <a:t>Salt corrosion</a:t>
            </a:r>
          </a:p>
          <a:p>
            <a:r>
              <a:rPr lang="en-US" sz="2200" dirty="0">
                <a:solidFill>
                  <a:schemeClr val="tx1">
                    <a:lumMod val="65000"/>
                    <a:lumOff val="35000"/>
                  </a:schemeClr>
                </a:solidFill>
                <a:latin typeface="+mn-lt"/>
              </a:rPr>
              <a:t>Public safety </a:t>
            </a:r>
          </a:p>
          <a:p>
            <a:r>
              <a:rPr lang="en-US" sz="2200" dirty="0">
                <a:solidFill>
                  <a:schemeClr val="tx1">
                    <a:lumMod val="65000"/>
                    <a:lumOff val="35000"/>
                  </a:schemeClr>
                </a:solidFill>
                <a:latin typeface="+mn-lt"/>
              </a:rPr>
              <a:t>Landscape mortality from heat, salt, drought </a:t>
            </a:r>
          </a:p>
          <a:p>
            <a:r>
              <a:rPr lang="en-US" sz="2200" dirty="0">
                <a:solidFill>
                  <a:schemeClr val="tx1">
                    <a:lumMod val="65000"/>
                    <a:lumOff val="35000"/>
                  </a:schemeClr>
                </a:solidFill>
                <a:latin typeface="+mn-lt"/>
              </a:rPr>
              <a:t>UHI effect (more asphalt; more heat) </a:t>
            </a:r>
          </a:p>
        </p:txBody>
      </p:sp>
      <p:sp>
        <p:nvSpPr>
          <p:cNvPr id="5" name="Rectangle 4"/>
          <p:cNvSpPr/>
          <p:nvPr/>
        </p:nvSpPr>
        <p:spPr>
          <a:xfrm>
            <a:off x="3810000" y="816888"/>
            <a:ext cx="4191000" cy="369332"/>
          </a:xfrm>
          <a:prstGeom prst="rect">
            <a:avLst/>
          </a:prstGeom>
        </p:spPr>
        <p:txBody>
          <a:bodyPr wrap="square">
            <a:spAutoFit/>
          </a:bodyPr>
          <a:lstStyle/>
          <a:p>
            <a:r>
              <a:rPr lang="en-US" b="1" dirty="0">
                <a:solidFill>
                  <a:srgbClr val="FF0000"/>
                </a:solidFill>
                <a:latin typeface="Segoe UI Semibold" panose="020B0702040204020203" pitchFamily="34" charset="0"/>
              </a:rPr>
              <a:t> </a:t>
            </a:r>
            <a:endParaRPr lang="en-US" dirty="0">
              <a:solidFill>
                <a:srgbClr val="FF0000"/>
              </a:solidFill>
              <a:latin typeface="Segoe UI Semibold" panose="020B0702040204020203" pitchFamily="34" charset="0"/>
            </a:endParaRPr>
          </a:p>
        </p:txBody>
      </p:sp>
      <p:pic>
        <p:nvPicPr>
          <p:cNvPr id="8"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480" y="3280810"/>
            <a:ext cx="5303520" cy="3535679"/>
          </a:xfrm>
          <a:prstGeom prst="rect">
            <a:avLst/>
          </a:prstGeom>
          <a:ln>
            <a:noFill/>
          </a:ln>
          <a:effectLst>
            <a:softEdge rad="3175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480" y="76200"/>
            <a:ext cx="5303520" cy="3155614"/>
          </a:xfrm>
          <a:prstGeom prst="rect">
            <a:avLst/>
          </a:prstGeom>
          <a:effectLst>
            <a:softEdge rad="31750"/>
          </a:effectLst>
        </p:spPr>
      </p:pic>
    </p:spTree>
    <p:extLst>
      <p:ext uri="{BB962C8B-B14F-4D97-AF65-F5344CB8AC3E}">
        <p14:creationId xmlns:p14="http://schemas.microsoft.com/office/powerpoint/2010/main" val="512662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a:t>Transportation Adaptation Measures</a:t>
            </a:r>
          </a:p>
        </p:txBody>
      </p:sp>
      <p:pic>
        <p:nvPicPr>
          <p:cNvPr id="5" name="Picture 4"/>
          <p:cNvPicPr>
            <a:picLocks noChangeAspect="1"/>
          </p:cNvPicPr>
          <p:nvPr/>
        </p:nvPicPr>
        <p:blipFill>
          <a:blip r:embed="rId3"/>
          <a:stretch>
            <a:fillRect/>
          </a:stretch>
        </p:blipFill>
        <p:spPr>
          <a:xfrm>
            <a:off x="685800" y="924791"/>
            <a:ext cx="8686800" cy="5008418"/>
          </a:xfrm>
          <a:prstGeom prst="rect">
            <a:avLst/>
          </a:prstGeom>
        </p:spPr>
      </p:pic>
    </p:spTree>
    <p:extLst>
      <p:ext uri="{BB962C8B-B14F-4D97-AF65-F5344CB8AC3E}">
        <p14:creationId xmlns:p14="http://schemas.microsoft.com/office/powerpoint/2010/main" val="1680438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291"/>
            <a:ext cx="5638801" cy="1447800"/>
          </a:xfrm>
        </p:spPr>
        <p:txBody>
          <a:bodyPr>
            <a:normAutofit/>
          </a:bodyPr>
          <a:lstStyle/>
          <a:p>
            <a:r>
              <a:rPr lang="en-US" dirty="0"/>
              <a:t>Purpose of the Climate Adaptation Plan</a:t>
            </a:r>
          </a:p>
        </p:txBody>
      </p:sp>
      <p:sp>
        <p:nvSpPr>
          <p:cNvPr id="3" name="Content Placeholder 2"/>
          <p:cNvSpPr>
            <a:spLocks noGrp="1"/>
          </p:cNvSpPr>
          <p:nvPr>
            <p:ph idx="1"/>
          </p:nvPr>
        </p:nvSpPr>
        <p:spPr>
          <a:xfrm>
            <a:off x="152400" y="1142999"/>
            <a:ext cx="6324601" cy="4983163"/>
          </a:xfrm>
        </p:spPr>
        <p:txBody>
          <a:bodyPr>
            <a:normAutofit/>
          </a:bodyPr>
          <a:lstStyle/>
          <a:p>
            <a:pPr marL="0" indent="0">
              <a:buNone/>
            </a:pPr>
            <a:endParaRPr lang="en-US" sz="2200" dirty="0">
              <a:solidFill>
                <a:schemeClr val="tx1">
                  <a:lumMod val="65000"/>
                  <a:lumOff val="35000"/>
                </a:schemeClr>
              </a:solidFill>
            </a:endParaRPr>
          </a:p>
          <a:p>
            <a:r>
              <a:rPr lang="en-US" sz="2200" dirty="0">
                <a:solidFill>
                  <a:schemeClr val="tx1">
                    <a:lumMod val="65000"/>
                    <a:lumOff val="35000"/>
                  </a:schemeClr>
                </a:solidFill>
              </a:rPr>
              <a:t>Ensure public services into the future</a:t>
            </a:r>
          </a:p>
          <a:p>
            <a:r>
              <a:rPr lang="en-US" sz="2200" dirty="0">
                <a:solidFill>
                  <a:schemeClr val="tx1">
                    <a:lumMod val="65000"/>
                    <a:lumOff val="35000"/>
                  </a:schemeClr>
                </a:solidFill>
              </a:rPr>
              <a:t>Remain competitive, resilient, and well-planned </a:t>
            </a:r>
          </a:p>
          <a:p>
            <a:r>
              <a:rPr lang="en-US" sz="2200" dirty="0">
                <a:solidFill>
                  <a:schemeClr val="tx1">
                    <a:lumMod val="65000"/>
                    <a:lumOff val="35000"/>
                  </a:schemeClr>
                </a:solidFill>
              </a:rPr>
              <a:t>Enhance the conversation about climate science </a:t>
            </a:r>
          </a:p>
          <a:p>
            <a:r>
              <a:rPr lang="en-US" sz="2200" dirty="0">
                <a:solidFill>
                  <a:schemeClr val="tx1">
                    <a:lumMod val="65000"/>
                    <a:lumOff val="35000"/>
                  </a:schemeClr>
                </a:solidFill>
              </a:rPr>
              <a:t>Identify opportunities for funding</a:t>
            </a:r>
          </a:p>
          <a:p>
            <a:r>
              <a:rPr lang="en-US" sz="2200" dirty="0">
                <a:solidFill>
                  <a:schemeClr val="tx1">
                    <a:lumMod val="65000"/>
                    <a:lumOff val="35000"/>
                  </a:schemeClr>
                </a:solidFill>
              </a:rPr>
              <a:t>Improve planning and policy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2057398"/>
            <a:ext cx="5943600" cy="8915398"/>
          </a:xfrm>
          <a:prstGeom prst="rect">
            <a:avLst/>
          </a:prstGeom>
          <a:effectLst>
            <a:softEdge rad="31750"/>
          </a:effectLst>
        </p:spPr>
      </p:pic>
      <p:pic>
        <p:nvPicPr>
          <p:cNvPr id="9" name="Picture 8"/>
          <p:cNvPicPr>
            <a:picLocks noChangeAspect="1"/>
          </p:cNvPicPr>
          <p:nvPr/>
        </p:nvPicPr>
        <p:blipFill>
          <a:blip r:embed="rId4"/>
          <a:stretch>
            <a:fillRect/>
          </a:stretch>
        </p:blipFill>
        <p:spPr>
          <a:xfrm>
            <a:off x="685800" y="3733800"/>
            <a:ext cx="4900612" cy="2186331"/>
          </a:xfrm>
          <a:prstGeom prst="rect">
            <a:avLst/>
          </a:prstGeom>
          <a:effectLst>
            <a:softEdge rad="31750"/>
          </a:effectLst>
        </p:spPr>
      </p:pic>
      <p:sp>
        <p:nvSpPr>
          <p:cNvPr id="4" name="TextBox 3"/>
          <p:cNvSpPr txBox="1"/>
          <p:nvPr/>
        </p:nvSpPr>
        <p:spPr>
          <a:xfrm rot="16200000">
            <a:off x="11291593" y="5935470"/>
            <a:ext cx="1539204" cy="261610"/>
          </a:xfrm>
          <a:prstGeom prst="rect">
            <a:avLst/>
          </a:prstGeom>
          <a:noFill/>
        </p:spPr>
        <p:txBody>
          <a:bodyPr wrap="none" rtlCol="0">
            <a:spAutoFit/>
          </a:bodyPr>
          <a:lstStyle/>
          <a:p>
            <a:r>
              <a:rPr lang="en-US" sz="1100" b="1" dirty="0">
                <a:solidFill>
                  <a:schemeClr val="bg1">
                    <a:lumMod val="50000"/>
                  </a:schemeClr>
                </a:solidFill>
              </a:rPr>
              <a:t>Photo| Sherri Swanson</a:t>
            </a:r>
          </a:p>
        </p:txBody>
      </p:sp>
    </p:spTree>
    <p:extLst>
      <p:ext uri="{BB962C8B-B14F-4D97-AF65-F5344CB8AC3E}">
        <p14:creationId xmlns:p14="http://schemas.microsoft.com/office/powerpoint/2010/main" val="3437708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7DAF40-1910-47DD-BDEE-BB726A576A5F}"/>
              </a:ext>
            </a:extLst>
          </p:cNvPr>
          <p:cNvSpPr>
            <a:spLocks noGrp="1"/>
          </p:cNvSpPr>
          <p:nvPr>
            <p:ph type="sldNum" sz="quarter" idx="12"/>
          </p:nvPr>
        </p:nvSpPr>
        <p:spPr/>
        <p:txBody>
          <a:bodyPr/>
          <a:lstStyle/>
          <a:p>
            <a:fld id="{47EB9874-91AE-48C2-8C84-08CCE20A9D86}" type="slidenum">
              <a:rPr lang="en-US" smtClean="0"/>
              <a:t>30</a:t>
            </a:fld>
            <a:endParaRPr lang="en-US"/>
          </a:p>
        </p:txBody>
      </p:sp>
      <p:sp>
        <p:nvSpPr>
          <p:cNvPr id="5" name="Title 1">
            <a:extLst>
              <a:ext uri="{FF2B5EF4-FFF2-40B4-BE49-F238E27FC236}">
                <a16:creationId xmlns:a16="http://schemas.microsoft.com/office/drawing/2014/main" id="{D6C4E49F-0B9F-4C58-B081-93E07F4CC244}"/>
              </a:ext>
            </a:extLst>
          </p:cNvPr>
          <p:cNvSpPr>
            <a:spLocks noGrp="1"/>
          </p:cNvSpPr>
          <p:nvPr>
            <p:ph type="title"/>
          </p:nvPr>
        </p:nvSpPr>
        <p:spPr/>
        <p:txBody>
          <a:bodyPr/>
          <a:lstStyle/>
          <a:p>
            <a:r>
              <a:rPr lang="en-US" dirty="0" err="1"/>
              <a:t>Stormwater</a:t>
            </a:r>
            <a:r>
              <a:rPr lang="en-US" dirty="0"/>
              <a:t> Adaptation Measures</a:t>
            </a:r>
          </a:p>
        </p:txBody>
      </p:sp>
      <p:pic>
        <p:nvPicPr>
          <p:cNvPr id="7" name="Picture 6">
            <a:extLst>
              <a:ext uri="{FF2B5EF4-FFF2-40B4-BE49-F238E27FC236}">
                <a16:creationId xmlns:a16="http://schemas.microsoft.com/office/drawing/2014/main" id="{39AF7961-11B6-4F4B-B47A-C59322C9057D}"/>
              </a:ext>
            </a:extLst>
          </p:cNvPr>
          <p:cNvPicPr>
            <a:picLocks noChangeAspect="1"/>
          </p:cNvPicPr>
          <p:nvPr/>
        </p:nvPicPr>
        <p:blipFill>
          <a:blip r:embed="rId2"/>
          <a:stretch>
            <a:fillRect/>
          </a:stretch>
        </p:blipFill>
        <p:spPr>
          <a:xfrm>
            <a:off x="684696" y="838200"/>
            <a:ext cx="9184251" cy="5410200"/>
          </a:xfrm>
          <a:prstGeom prst="rect">
            <a:avLst/>
          </a:prstGeom>
        </p:spPr>
      </p:pic>
    </p:spTree>
    <p:extLst>
      <p:ext uri="{BB962C8B-B14F-4D97-AF65-F5344CB8AC3E}">
        <p14:creationId xmlns:p14="http://schemas.microsoft.com/office/powerpoint/2010/main" val="2725797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43400" y="1371600"/>
            <a:ext cx="7848600" cy="4502270"/>
          </a:xfrm>
          <a:prstGeom prst="rect">
            <a:avLst/>
          </a:prstGeom>
        </p:spPr>
      </p:pic>
      <p:pic>
        <p:nvPicPr>
          <p:cNvPr id="4" name="Picture 3"/>
          <p:cNvPicPr>
            <a:picLocks noChangeAspect="1"/>
          </p:cNvPicPr>
          <p:nvPr/>
        </p:nvPicPr>
        <p:blipFill>
          <a:blip r:embed="rId3"/>
          <a:stretch>
            <a:fillRect/>
          </a:stretch>
        </p:blipFill>
        <p:spPr>
          <a:xfrm>
            <a:off x="152400" y="1371600"/>
            <a:ext cx="3895725" cy="5312352"/>
          </a:xfrm>
          <a:prstGeom prst="rect">
            <a:avLst/>
          </a:prstGeom>
          <a:effectLst>
            <a:softEdge rad="31750"/>
          </a:effectLst>
        </p:spPr>
      </p:pic>
      <p:sp>
        <p:nvSpPr>
          <p:cNvPr id="5" name="Title 1">
            <a:extLst>
              <a:ext uri="{FF2B5EF4-FFF2-40B4-BE49-F238E27FC236}">
                <a16:creationId xmlns:a16="http://schemas.microsoft.com/office/drawing/2014/main" id="{4F201A61-E8CD-4CBA-9482-784208EF6202}"/>
              </a:ext>
            </a:extLst>
          </p:cNvPr>
          <p:cNvSpPr txBox="1">
            <a:spLocks/>
          </p:cNvSpPr>
          <p:nvPr/>
        </p:nvSpPr>
        <p:spPr>
          <a:xfrm>
            <a:off x="-609600" y="0"/>
            <a:ext cx="13030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accent1"/>
                </a:solidFill>
                <a:latin typeface="+mj-lt"/>
                <a:ea typeface="Segoe UI" panose="020B0502040204020203" pitchFamily="34" charset="0"/>
                <a:cs typeface="Segoe UI" panose="020B0502040204020203" pitchFamily="34" charset="0"/>
              </a:defRPr>
            </a:lvl1pPr>
          </a:lstStyle>
          <a:p>
            <a:pPr algn="ctr"/>
            <a:r>
              <a:rPr lang="en-US" dirty="0"/>
              <a:t>Water Supply Vulnerabilities and Adaptation Measures</a:t>
            </a:r>
          </a:p>
        </p:txBody>
      </p:sp>
    </p:spTree>
    <p:extLst>
      <p:ext uri="{BB962C8B-B14F-4D97-AF65-F5344CB8AC3E}">
        <p14:creationId xmlns:p14="http://schemas.microsoft.com/office/powerpoint/2010/main" val="224648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5425" y="238125"/>
            <a:ext cx="10515600" cy="1143000"/>
          </a:xfrm>
        </p:spPr>
        <p:txBody>
          <a:bodyPr/>
          <a:lstStyle/>
          <a:p>
            <a:r>
              <a:rPr lang="en-US" dirty="0"/>
              <a:t>Wastewater Adaptation Measures</a:t>
            </a:r>
          </a:p>
        </p:txBody>
      </p:sp>
      <p:pic>
        <p:nvPicPr>
          <p:cNvPr id="5" name="Picture 4"/>
          <p:cNvPicPr>
            <a:picLocks noChangeAspect="1"/>
          </p:cNvPicPr>
          <p:nvPr/>
        </p:nvPicPr>
        <p:blipFill>
          <a:blip r:embed="rId2"/>
          <a:stretch>
            <a:fillRect/>
          </a:stretch>
        </p:blipFill>
        <p:spPr>
          <a:xfrm>
            <a:off x="4659834" y="1371600"/>
            <a:ext cx="7532166" cy="4419600"/>
          </a:xfrm>
          <a:prstGeom prst="rect">
            <a:avLst/>
          </a:prstGeom>
        </p:spPr>
      </p:pic>
      <p:pic>
        <p:nvPicPr>
          <p:cNvPr id="7" name="Picture 6"/>
          <p:cNvPicPr>
            <a:picLocks noChangeAspect="1"/>
          </p:cNvPicPr>
          <p:nvPr/>
        </p:nvPicPr>
        <p:blipFill>
          <a:blip r:embed="rId3"/>
          <a:stretch>
            <a:fillRect/>
          </a:stretch>
        </p:blipFill>
        <p:spPr>
          <a:xfrm>
            <a:off x="-76200" y="1371600"/>
            <a:ext cx="5410200" cy="4419600"/>
          </a:xfrm>
          <a:prstGeom prst="rect">
            <a:avLst/>
          </a:prstGeom>
        </p:spPr>
      </p:pic>
    </p:spTree>
    <p:extLst>
      <p:ext uri="{BB962C8B-B14F-4D97-AF65-F5344CB8AC3E}">
        <p14:creationId xmlns:p14="http://schemas.microsoft.com/office/powerpoint/2010/main" val="434812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0"/>
            <a:ext cx="4953000" cy="2438400"/>
          </a:xfrm>
        </p:spPr>
        <p:txBody>
          <a:bodyPr/>
          <a:lstStyle/>
          <a:p>
            <a:r>
              <a:rPr lang="en-US" dirty="0"/>
              <a:t>Public Lands Adaptation Measures</a:t>
            </a:r>
          </a:p>
        </p:txBody>
      </p:sp>
      <p:pic>
        <p:nvPicPr>
          <p:cNvPr id="3" name="Picture 2">
            <a:extLst>
              <a:ext uri="{FF2B5EF4-FFF2-40B4-BE49-F238E27FC236}">
                <a16:creationId xmlns:a16="http://schemas.microsoft.com/office/drawing/2014/main" id="{7928586A-9E27-4486-8285-E5ED059BB986}"/>
              </a:ext>
            </a:extLst>
          </p:cNvPr>
          <p:cNvPicPr>
            <a:picLocks noChangeAspect="1"/>
          </p:cNvPicPr>
          <p:nvPr/>
        </p:nvPicPr>
        <p:blipFill>
          <a:blip r:embed="rId2"/>
          <a:stretch>
            <a:fillRect/>
          </a:stretch>
        </p:blipFill>
        <p:spPr>
          <a:xfrm>
            <a:off x="5331475" y="13252"/>
            <a:ext cx="6834021" cy="6858000"/>
          </a:xfrm>
          <a:prstGeom prst="rect">
            <a:avLst/>
          </a:prstGeom>
        </p:spPr>
      </p:pic>
    </p:spTree>
    <p:extLst>
      <p:ext uri="{BB962C8B-B14F-4D97-AF65-F5344CB8AC3E}">
        <p14:creationId xmlns:p14="http://schemas.microsoft.com/office/powerpoint/2010/main" val="543708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B9874-91AE-48C2-8C84-08CCE20A9D86}" type="slidenum">
              <a:rPr lang="en-US" smtClean="0"/>
              <a:t>34</a:t>
            </a:fld>
            <a:endParaRPr lang="en-US"/>
          </a:p>
        </p:txBody>
      </p:sp>
      <p:pic>
        <p:nvPicPr>
          <p:cNvPr id="15" name="Picture 14" descr="A large body of water&#10;&#10;Description generated with high confidence">
            <a:extLst>
              <a:ext uri="{FF2B5EF4-FFF2-40B4-BE49-F238E27FC236}">
                <a16:creationId xmlns:a16="http://schemas.microsoft.com/office/drawing/2014/main" id="{9DD6337B-6CA6-48E1-BBB0-3B154A256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290" y="486295"/>
            <a:ext cx="9345265" cy="5274743"/>
          </a:xfrm>
          <a:prstGeom prst="rect">
            <a:avLst/>
          </a:prstGeom>
        </p:spPr>
      </p:pic>
      <p:pic>
        <p:nvPicPr>
          <p:cNvPr id="8" name="Picture 7">
            <a:extLst>
              <a:ext uri="{FF2B5EF4-FFF2-40B4-BE49-F238E27FC236}">
                <a16:creationId xmlns:a16="http://schemas.microsoft.com/office/drawing/2014/main" id="{892BE312-AB48-497C-A6DD-E9E34FCDCE0E}"/>
              </a:ext>
            </a:extLst>
          </p:cNvPr>
          <p:cNvPicPr>
            <a:picLocks noChangeAspect="1"/>
          </p:cNvPicPr>
          <p:nvPr/>
        </p:nvPicPr>
        <p:blipFill>
          <a:blip r:embed="rId3"/>
          <a:stretch>
            <a:fillRect/>
          </a:stretch>
        </p:blipFill>
        <p:spPr>
          <a:xfrm>
            <a:off x="699190" y="438670"/>
            <a:ext cx="4991100" cy="5428730"/>
          </a:xfrm>
          <a:prstGeom prst="rect">
            <a:avLst/>
          </a:prstGeom>
        </p:spPr>
      </p:pic>
    </p:spTree>
    <p:extLst>
      <p:ext uri="{BB962C8B-B14F-4D97-AF65-F5344CB8AC3E}">
        <p14:creationId xmlns:p14="http://schemas.microsoft.com/office/powerpoint/2010/main" val="3095976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Buildings Adaptation Measures</a:t>
            </a:r>
          </a:p>
        </p:txBody>
      </p:sp>
      <p:pic>
        <p:nvPicPr>
          <p:cNvPr id="5" name="Content Placeholder 4"/>
          <p:cNvPicPr>
            <a:picLocks noGrp="1" noChangeAspect="1"/>
          </p:cNvPicPr>
          <p:nvPr>
            <p:ph idx="1"/>
          </p:nvPr>
        </p:nvPicPr>
        <p:blipFill>
          <a:blip r:embed="rId2"/>
          <a:stretch>
            <a:fillRect/>
          </a:stretch>
        </p:blipFill>
        <p:spPr>
          <a:xfrm>
            <a:off x="1600200" y="1189037"/>
            <a:ext cx="9427639" cy="5135563"/>
          </a:xfrm>
          <a:prstGeom prst="rect">
            <a:avLst/>
          </a:prstGeom>
        </p:spPr>
      </p:pic>
    </p:spTree>
    <p:extLst>
      <p:ext uri="{BB962C8B-B14F-4D97-AF65-F5344CB8AC3E}">
        <p14:creationId xmlns:p14="http://schemas.microsoft.com/office/powerpoint/2010/main" val="574500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dirty="0"/>
              <a:t>Step 6 – Adaptation Plan</a:t>
            </a:r>
          </a:p>
        </p:txBody>
      </p:sp>
      <p:sp>
        <p:nvSpPr>
          <p:cNvPr id="5" name="Content Placeholder 2"/>
          <p:cNvSpPr txBox="1">
            <a:spLocks/>
          </p:cNvSpPr>
          <p:nvPr/>
        </p:nvSpPr>
        <p:spPr>
          <a:xfrm>
            <a:off x="533400" y="1295400"/>
            <a:ext cx="5791200" cy="3886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j-lt"/>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Clr>
                <a:schemeClr val="tx2"/>
              </a:buClr>
              <a:buFont typeface="Courier New" panose="02070309020205020404" pitchFamily="49" charset="0"/>
              <a:buChar char="o"/>
              <a:defRPr sz="2400" kern="1200">
                <a:solidFill>
                  <a:schemeClr val="tx1"/>
                </a:solidFill>
                <a:latin typeface="+mj-lt"/>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Clr>
                <a:schemeClr val="tx2"/>
              </a:buClr>
              <a:buFont typeface="Calibri" panose="020F0502020204030204" pitchFamily="34" charset="0"/>
              <a:buChar char="–"/>
              <a:defRPr sz="2000" kern="1200">
                <a:solidFill>
                  <a:schemeClr val="tx1"/>
                </a:solidFill>
                <a:latin typeface="+mj-lt"/>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Clr>
                <a:schemeClr val="tx2"/>
              </a:buClr>
              <a:buFont typeface="Calibri" panose="020F0502020204030204" pitchFamily="34" charset="0"/>
              <a:buChar char="–"/>
              <a:defRPr sz="1800" kern="1200">
                <a:solidFill>
                  <a:schemeClr val="tx1"/>
                </a:solidFill>
                <a:latin typeface="+mj-lt"/>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Clr>
                <a:schemeClr val="tx2"/>
              </a:buClr>
              <a:buFont typeface="Calibri" panose="020F0502020204030204" pitchFamily="34" charset="0"/>
              <a:buChar char="–"/>
              <a:defRPr sz="1800" kern="1200">
                <a:solidFill>
                  <a:schemeClr val="tx1"/>
                </a:solidFill>
                <a:latin typeface="+mj-lt"/>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1"/>
                </a:solidFill>
              </a:rPr>
              <a:t>Draft Final Adaptation Plan </a:t>
            </a:r>
          </a:p>
          <a:p>
            <a:pPr lvl="2"/>
            <a:r>
              <a:rPr lang="en-US" sz="2400" dirty="0">
                <a:solidFill>
                  <a:schemeClr val="accent1"/>
                </a:solidFill>
              </a:rPr>
              <a:t>Public Comment Nov. 13-27</a:t>
            </a:r>
            <a:r>
              <a:rPr lang="en-US" sz="2400" baseline="30000" dirty="0">
                <a:solidFill>
                  <a:schemeClr val="accent1"/>
                </a:solidFill>
              </a:rPr>
              <a:t>th</a:t>
            </a:r>
          </a:p>
          <a:p>
            <a:pPr lvl="2"/>
            <a:r>
              <a:rPr lang="en-US" sz="2400" dirty="0">
                <a:solidFill>
                  <a:schemeClr val="accent1"/>
                </a:solidFill>
              </a:rPr>
              <a:t>http://www.sarasotafl.gov/SGC</a:t>
            </a:r>
          </a:p>
          <a:p>
            <a:endParaRPr lang="en-US" sz="2400" dirty="0">
              <a:solidFill>
                <a:schemeClr val="accent1"/>
              </a:solidFill>
            </a:endParaRPr>
          </a:p>
          <a:p>
            <a:r>
              <a:rPr lang="en-US" sz="2400" dirty="0">
                <a:solidFill>
                  <a:schemeClr val="accent1"/>
                </a:solidFill>
              </a:rPr>
              <a:t>Presented Plan to City Commission</a:t>
            </a:r>
          </a:p>
          <a:p>
            <a:pPr marL="800100" lvl="3" indent="-342900">
              <a:buFont typeface="Arial" panose="020B0604020202020204" pitchFamily="34" charset="0"/>
              <a:buChar char="•"/>
            </a:pPr>
            <a:r>
              <a:rPr lang="en-US" sz="2200" dirty="0">
                <a:solidFill>
                  <a:schemeClr val="accent1"/>
                </a:solidFill>
              </a:rPr>
              <a:t>December 4, 2017</a:t>
            </a:r>
          </a:p>
          <a:p>
            <a:endParaRPr lang="en-US" sz="2400" dirty="0">
              <a:solidFill>
                <a:schemeClr val="accent1"/>
              </a:solidFill>
            </a:endParaRPr>
          </a:p>
          <a:p>
            <a:r>
              <a:rPr lang="en-US" sz="2400" dirty="0">
                <a:solidFill>
                  <a:schemeClr val="accent1"/>
                </a:solidFill>
              </a:rPr>
              <a:t>Publish Final Adaptation Plan in January 2018</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1479733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5CDE-9BE1-4C71-8D55-0B77A83DAD26}"/>
              </a:ext>
            </a:extLst>
          </p:cNvPr>
          <p:cNvSpPr>
            <a:spLocks noGrp="1"/>
          </p:cNvSpPr>
          <p:nvPr>
            <p:ph type="title"/>
          </p:nvPr>
        </p:nvSpPr>
        <p:spPr>
          <a:xfrm>
            <a:off x="644951" y="0"/>
            <a:ext cx="10972800" cy="1143000"/>
          </a:xfrm>
        </p:spPr>
        <p:txBody>
          <a:bodyPr/>
          <a:lstStyle/>
          <a:p>
            <a:r>
              <a:rPr lang="en-US" dirty="0"/>
              <a:t>Adaptation Plan</a:t>
            </a:r>
          </a:p>
        </p:txBody>
      </p:sp>
      <p:sp>
        <p:nvSpPr>
          <p:cNvPr id="3" name="Rectangle 2"/>
          <p:cNvSpPr/>
          <p:nvPr/>
        </p:nvSpPr>
        <p:spPr>
          <a:xfrm>
            <a:off x="133844" y="1143000"/>
            <a:ext cx="6714766" cy="4985980"/>
          </a:xfrm>
          <a:prstGeom prst="rect">
            <a:avLst/>
          </a:prstGeom>
        </p:spPr>
        <p:txBody>
          <a:bodyPr wrap="square">
            <a:spAutoFit/>
          </a:bodyPr>
          <a:lstStyle/>
          <a:p>
            <a:pPr algn="just"/>
            <a:r>
              <a:rPr lang="en-US" sz="3200" b="1" i="1" dirty="0">
                <a:solidFill>
                  <a:srgbClr val="8DC73D"/>
                </a:solidFill>
                <a:latin typeface="Segoe UI" panose="020B0502040204020203" pitchFamily="34" charset="0"/>
              </a:rPr>
              <a:t>Recommendations</a:t>
            </a:r>
          </a:p>
          <a:p>
            <a:pPr algn="just" defTabSz="511175"/>
            <a:r>
              <a:rPr lang="en-US" sz="3200" b="1" i="1" dirty="0">
                <a:solidFill>
                  <a:srgbClr val="8DC73D"/>
                </a:solidFill>
                <a:latin typeface="Segoe UI" panose="020B0502040204020203" pitchFamily="34" charset="0"/>
              </a:rPr>
              <a:t>❶</a:t>
            </a:r>
            <a:r>
              <a:rPr lang="en-US" dirty="0">
                <a:solidFill>
                  <a:srgbClr val="211D1E"/>
                </a:solidFill>
                <a:latin typeface="Segoe UI" panose="020B0502040204020203" pitchFamily="34" charset="0"/>
              </a:rPr>
              <a:t>Integrate the Adaptation Plan recommendations based on 	direction from the Sarasota City Commission to “utilize 	scientific climate data to better predict future impacts to 	Sarasota”.</a:t>
            </a:r>
          </a:p>
          <a:p>
            <a:pPr algn="just"/>
            <a:r>
              <a:rPr lang="en-US" sz="3200" b="1" i="1" dirty="0">
                <a:solidFill>
                  <a:srgbClr val="8DC73D"/>
                </a:solidFill>
                <a:latin typeface="Segoe UI" panose="020B0502040204020203" pitchFamily="34" charset="0"/>
              </a:rPr>
              <a:t>❷</a:t>
            </a:r>
            <a:r>
              <a:rPr lang="en-US" dirty="0">
                <a:solidFill>
                  <a:srgbClr val="211D1E"/>
                </a:solidFill>
                <a:latin typeface="Segoe UI" panose="020B0502040204020203" pitchFamily="34" charset="0"/>
              </a:rPr>
              <a:t>Integrate climate projections into CIPs, RFPs and RFQs </a:t>
            </a:r>
          </a:p>
          <a:p>
            <a:pPr algn="just">
              <a:tabLst>
                <a:tab pos="569913" algn="l"/>
              </a:tabLst>
            </a:pPr>
            <a:r>
              <a:rPr lang="en-US" sz="3200" b="1" i="1" dirty="0">
                <a:solidFill>
                  <a:srgbClr val="8DC73D"/>
                </a:solidFill>
                <a:latin typeface="Segoe UI" panose="020B0502040204020203" pitchFamily="34" charset="0"/>
              </a:rPr>
              <a:t>❸</a:t>
            </a:r>
            <a:r>
              <a:rPr lang="en-US" dirty="0">
                <a:solidFill>
                  <a:srgbClr val="211D1E"/>
                </a:solidFill>
                <a:latin typeface="Segoe UI" panose="020B0502040204020203" pitchFamily="34" charset="0"/>
              </a:rPr>
              <a:t>Support drainage model revisions that incorporate SLR, 	storm surge and extreme precipitation. </a:t>
            </a:r>
          </a:p>
          <a:p>
            <a:pPr algn="just">
              <a:tabLst>
                <a:tab pos="511175" algn="l"/>
              </a:tabLst>
            </a:pPr>
            <a:r>
              <a:rPr lang="en-US" sz="3200" b="1" i="1" dirty="0">
                <a:solidFill>
                  <a:srgbClr val="8DC73D"/>
                </a:solidFill>
                <a:latin typeface="Segoe UI" panose="020B0502040204020203" pitchFamily="34" charset="0"/>
              </a:rPr>
              <a:t>❹</a:t>
            </a:r>
            <a:r>
              <a:rPr lang="en-US" dirty="0">
                <a:solidFill>
                  <a:srgbClr val="211D1E"/>
                </a:solidFill>
                <a:latin typeface="Segoe UI" panose="020B0502040204020203" pitchFamily="34" charset="0"/>
              </a:rPr>
              <a:t>Identify funding for climate resiliency and hazard 	mitigation</a:t>
            </a:r>
          </a:p>
          <a:p>
            <a:pPr algn="just">
              <a:tabLst>
                <a:tab pos="569913" algn="l"/>
              </a:tabLst>
            </a:pPr>
            <a:r>
              <a:rPr lang="en-US" sz="3200" b="1" i="1" dirty="0">
                <a:solidFill>
                  <a:srgbClr val="8DC73D"/>
                </a:solidFill>
                <a:latin typeface="Segoe UI" panose="020B0502040204020203" pitchFamily="34" charset="0"/>
              </a:rPr>
              <a:t>❺</a:t>
            </a:r>
            <a:r>
              <a:rPr lang="en-US" dirty="0">
                <a:solidFill>
                  <a:srgbClr val="211D1E"/>
                </a:solidFill>
                <a:latin typeface="Segoe UI" panose="020B0502040204020203" pitchFamily="34" charset="0"/>
              </a:rPr>
              <a:t>Establish a city fund to acquire public lands for habitat 	protection, stormwater management, and green/blue 	infrastructure projects.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10" y="0"/>
            <a:ext cx="5419590" cy="6858000"/>
          </a:xfrm>
          <a:prstGeom prst="rect">
            <a:avLst/>
          </a:prstGeom>
          <a:effectLst>
            <a:softEdge rad="31750"/>
          </a:effectLst>
        </p:spPr>
      </p:pic>
      <p:sp>
        <p:nvSpPr>
          <p:cNvPr id="6" name="TextBox 5"/>
          <p:cNvSpPr txBox="1"/>
          <p:nvPr/>
        </p:nvSpPr>
        <p:spPr>
          <a:xfrm rot="16200000">
            <a:off x="11291593" y="5439397"/>
            <a:ext cx="1539204" cy="261610"/>
          </a:xfrm>
          <a:prstGeom prst="rect">
            <a:avLst/>
          </a:prstGeom>
          <a:noFill/>
        </p:spPr>
        <p:txBody>
          <a:bodyPr wrap="none" rtlCol="0">
            <a:spAutoFit/>
          </a:bodyPr>
          <a:lstStyle/>
          <a:p>
            <a:r>
              <a:rPr lang="en-US" sz="1100" b="1" dirty="0">
                <a:solidFill>
                  <a:schemeClr val="bg1">
                    <a:lumMod val="50000"/>
                  </a:schemeClr>
                </a:solidFill>
              </a:rPr>
              <a:t>Photo| Sherri Swanson</a:t>
            </a:r>
          </a:p>
        </p:txBody>
      </p:sp>
    </p:spTree>
    <p:extLst>
      <p:ext uri="{BB962C8B-B14F-4D97-AF65-F5344CB8AC3E}">
        <p14:creationId xmlns:p14="http://schemas.microsoft.com/office/powerpoint/2010/main" val="496996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5CDE-9BE1-4C71-8D55-0B77A83DAD26}"/>
              </a:ext>
            </a:extLst>
          </p:cNvPr>
          <p:cNvSpPr>
            <a:spLocks noGrp="1"/>
          </p:cNvSpPr>
          <p:nvPr>
            <p:ph type="title"/>
          </p:nvPr>
        </p:nvSpPr>
        <p:spPr>
          <a:xfrm>
            <a:off x="644951" y="0"/>
            <a:ext cx="10972800" cy="1143000"/>
          </a:xfrm>
        </p:spPr>
        <p:txBody>
          <a:bodyPr/>
          <a:lstStyle/>
          <a:p>
            <a:r>
              <a:rPr lang="en-US" dirty="0"/>
              <a:t>Adaptation Plan</a:t>
            </a:r>
          </a:p>
        </p:txBody>
      </p:sp>
      <p:sp>
        <p:nvSpPr>
          <p:cNvPr id="4" name="Rectangle 3"/>
          <p:cNvSpPr/>
          <p:nvPr/>
        </p:nvSpPr>
        <p:spPr>
          <a:xfrm>
            <a:off x="152400" y="1143000"/>
            <a:ext cx="6510010" cy="4770537"/>
          </a:xfrm>
          <a:prstGeom prst="rect">
            <a:avLst/>
          </a:prstGeom>
        </p:spPr>
        <p:txBody>
          <a:bodyPr wrap="square">
            <a:spAutoFit/>
          </a:bodyPr>
          <a:lstStyle/>
          <a:p>
            <a:pPr algn="just">
              <a:tabLst>
                <a:tab pos="569913" algn="l"/>
              </a:tabLst>
            </a:pPr>
            <a:r>
              <a:rPr lang="en-US" sz="3200" b="1" i="1" dirty="0">
                <a:solidFill>
                  <a:srgbClr val="8DC73D"/>
                </a:solidFill>
                <a:latin typeface="Segoe UI" panose="020B0502040204020203" pitchFamily="34" charset="0"/>
              </a:rPr>
              <a:t>❻</a:t>
            </a:r>
            <a:r>
              <a:rPr lang="en-US" dirty="0">
                <a:solidFill>
                  <a:srgbClr val="211D1E"/>
                </a:solidFill>
                <a:latin typeface="Segoe UI" panose="020B0502040204020203" pitchFamily="34" charset="0"/>
              </a:rPr>
              <a:t>Evaluate opportunities to implement public assessments 	to fund climate resiliency projects that protect public 	infrastructure assets and public lands. </a:t>
            </a:r>
          </a:p>
          <a:p>
            <a:pPr algn="just"/>
            <a:r>
              <a:rPr lang="en-US" sz="3200" b="1" i="1" dirty="0">
                <a:solidFill>
                  <a:srgbClr val="8DC73D"/>
                </a:solidFill>
                <a:latin typeface="Segoe UI" panose="020B0502040204020203" pitchFamily="34" charset="0"/>
              </a:rPr>
              <a:t>❼</a:t>
            </a:r>
            <a:r>
              <a:rPr lang="en-US" dirty="0">
                <a:solidFill>
                  <a:srgbClr val="211D1E"/>
                </a:solidFill>
                <a:latin typeface="Segoe UI" panose="020B0502040204020203" pitchFamily="34" charset="0"/>
              </a:rPr>
              <a:t>Develop a Heat Vulnerability Index. </a:t>
            </a:r>
          </a:p>
          <a:p>
            <a:pPr algn="just">
              <a:tabLst>
                <a:tab pos="569913" algn="l"/>
              </a:tabLst>
            </a:pPr>
            <a:r>
              <a:rPr lang="en-US" sz="3200" b="1" i="1" dirty="0">
                <a:solidFill>
                  <a:srgbClr val="8DC73D"/>
                </a:solidFill>
                <a:latin typeface="Segoe UI" panose="020B0502040204020203" pitchFamily="34" charset="0"/>
              </a:rPr>
              <a:t>❽</a:t>
            </a:r>
            <a:r>
              <a:rPr lang="en-US" dirty="0">
                <a:solidFill>
                  <a:srgbClr val="211D1E"/>
                </a:solidFill>
                <a:latin typeface="Segoe UI" panose="020B0502040204020203" pitchFamily="34" charset="0"/>
              </a:rPr>
              <a:t>Develop a Regional Climate Council that combines 	intergovernmental coordination and the private sector to 	encourage partnerships that can work to solve the 	challenges of climate change. </a:t>
            </a:r>
          </a:p>
          <a:p>
            <a:pPr algn="just">
              <a:tabLst>
                <a:tab pos="569913" algn="l"/>
              </a:tabLst>
            </a:pPr>
            <a:r>
              <a:rPr lang="en-US" sz="3200" b="1" i="1" dirty="0">
                <a:solidFill>
                  <a:srgbClr val="8DC73D"/>
                </a:solidFill>
                <a:latin typeface="Segoe UI" panose="020B0502040204020203" pitchFamily="34" charset="0"/>
              </a:rPr>
              <a:t>❾</a:t>
            </a:r>
            <a:r>
              <a:rPr lang="en-US" dirty="0">
                <a:solidFill>
                  <a:srgbClr val="211D1E"/>
                </a:solidFill>
                <a:latin typeface="Segoe UI" panose="020B0502040204020203" pitchFamily="34" charset="0"/>
              </a:rPr>
              <a:t>Expand the Adaptation Study to identify opportunities 	for greater resiliency across business districts, 	neighborhoods, and industrial areas. </a:t>
            </a:r>
          </a:p>
          <a:p>
            <a:pPr algn="just">
              <a:tabLst>
                <a:tab pos="511175" algn="l"/>
              </a:tabLst>
            </a:pPr>
            <a:r>
              <a:rPr lang="en-US" sz="3200" dirty="0">
                <a:solidFill>
                  <a:srgbClr val="8DC73D"/>
                </a:solidFill>
                <a:latin typeface="Segoe UI" panose="020B0502040204020203" pitchFamily="34" charset="0"/>
              </a:rPr>
              <a:t>❿</a:t>
            </a:r>
            <a:r>
              <a:rPr lang="en-US" dirty="0">
                <a:solidFill>
                  <a:srgbClr val="211D1E"/>
                </a:solidFill>
                <a:latin typeface="Segoe UI" panose="020B0502040204020203" pitchFamily="34" charset="0"/>
              </a:rPr>
              <a:t>Utilize the City of Sarasota Sustainability Department to 	facilitate implementation of these goals.</a:t>
            </a:r>
          </a:p>
        </p:txBody>
      </p:sp>
      <p:grpSp>
        <p:nvGrpSpPr>
          <p:cNvPr id="3" name="Group 2"/>
          <p:cNvGrpSpPr/>
          <p:nvPr/>
        </p:nvGrpSpPr>
        <p:grpSpPr>
          <a:xfrm>
            <a:off x="6705600" y="0"/>
            <a:ext cx="5486400" cy="6873205"/>
            <a:chOff x="6705600" y="0"/>
            <a:chExt cx="5486400" cy="6873205"/>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0"/>
              <a:ext cx="5486400" cy="6840624"/>
            </a:xfrm>
            <a:prstGeom prst="rect">
              <a:avLst/>
            </a:prstGeom>
            <a:effectLst>
              <a:softEdge rad="31750"/>
            </a:effectLst>
          </p:spPr>
        </p:pic>
        <p:sp>
          <p:nvSpPr>
            <p:cNvPr id="5" name="TextBox 4"/>
            <p:cNvSpPr txBox="1"/>
            <p:nvPr/>
          </p:nvSpPr>
          <p:spPr>
            <a:xfrm rot="16200000">
              <a:off x="11248403" y="5972798"/>
              <a:ext cx="1539204" cy="261610"/>
            </a:xfrm>
            <a:prstGeom prst="rect">
              <a:avLst/>
            </a:prstGeom>
            <a:noFill/>
          </p:spPr>
          <p:txBody>
            <a:bodyPr wrap="none" rtlCol="0">
              <a:spAutoFit/>
            </a:bodyPr>
            <a:lstStyle/>
            <a:p>
              <a:r>
                <a:rPr lang="en-US" sz="1100" b="1" dirty="0">
                  <a:solidFill>
                    <a:schemeClr val="bg1">
                      <a:lumMod val="95000"/>
                    </a:schemeClr>
                  </a:solidFill>
                </a:rPr>
                <a:t>Photo| Sherri Swanson</a:t>
              </a:r>
            </a:p>
          </p:txBody>
        </p:sp>
      </p:grpSp>
    </p:spTree>
    <p:extLst>
      <p:ext uri="{BB962C8B-B14F-4D97-AF65-F5344CB8AC3E}">
        <p14:creationId xmlns:p14="http://schemas.microsoft.com/office/powerpoint/2010/main" val="2477066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EB9874-91AE-48C2-8C84-08CCE20A9D86}" type="slidenum">
              <a:rPr lang="en-US" smtClean="0"/>
              <a:pPr/>
              <a:t>39</a:t>
            </a:fld>
            <a:endParaRPr lang="en-US" dirty="0"/>
          </a:p>
        </p:txBody>
      </p:sp>
      <p:pic>
        <p:nvPicPr>
          <p:cNvPr id="7" name="Picture 6">
            <a:extLst>
              <a:ext uri="{FF2B5EF4-FFF2-40B4-BE49-F238E27FC236}">
                <a16:creationId xmlns:a16="http://schemas.microsoft.com/office/drawing/2014/main" id="{0F2E8889-7E1B-45D1-907D-89EE7ED86A37}"/>
              </a:ext>
            </a:extLst>
          </p:cNvPr>
          <p:cNvPicPr>
            <a:picLocks noChangeAspect="1"/>
          </p:cNvPicPr>
          <p:nvPr/>
        </p:nvPicPr>
        <p:blipFill>
          <a:blip r:embed="rId3"/>
          <a:stretch>
            <a:fillRect/>
          </a:stretch>
        </p:blipFill>
        <p:spPr>
          <a:xfrm>
            <a:off x="57912" y="6095938"/>
            <a:ext cx="1274174" cy="719390"/>
          </a:xfrm>
          <a:prstGeom prst="rect">
            <a:avLst/>
          </a:prstGeom>
        </p:spPr>
      </p:pic>
      <p:sp>
        <p:nvSpPr>
          <p:cNvPr id="5" name="Rectangle 4"/>
          <p:cNvSpPr/>
          <p:nvPr/>
        </p:nvSpPr>
        <p:spPr>
          <a:xfrm>
            <a:off x="7696200" y="5761038"/>
            <a:ext cx="4495800" cy="707886"/>
          </a:xfrm>
          <a:prstGeom prst="rect">
            <a:avLst/>
          </a:prstGeom>
        </p:spPr>
        <p:txBody>
          <a:bodyPr wrap="square">
            <a:spAutoFit/>
          </a:bodyPr>
          <a:lstStyle/>
          <a:p>
            <a:pPr algn="r"/>
            <a:r>
              <a:rPr lang="en-US" sz="2200" dirty="0">
                <a:solidFill>
                  <a:schemeClr val="bg1"/>
                </a:solidFill>
                <a:effectLst>
                  <a:outerShdw blurRad="38100" dist="38100" dir="2700000" algn="tl">
                    <a:srgbClr val="000000">
                      <a:alpha val="43137"/>
                    </a:srgbClr>
                  </a:outerShdw>
                </a:effectLst>
              </a:rPr>
              <a:t>Stevie Freeman-Montes</a:t>
            </a:r>
          </a:p>
          <a:p>
            <a:pPr algn="r"/>
            <a:r>
              <a:rPr lang="en-US" dirty="0">
                <a:solidFill>
                  <a:schemeClr val="bg1"/>
                </a:solidFill>
                <a:effectLst>
                  <a:outerShdw blurRad="38100" dist="38100" dir="2700000" algn="tl">
                    <a:srgbClr val="000000">
                      <a:alpha val="43137"/>
                    </a:srgbClr>
                  </a:outerShdw>
                </a:effectLst>
              </a:rPr>
              <a:t>City of Sarasota Sustainability Manager</a:t>
            </a:r>
          </a:p>
        </p:txBody>
      </p:sp>
    </p:spTree>
    <p:extLst>
      <p:ext uri="{BB962C8B-B14F-4D97-AF65-F5344CB8AC3E}">
        <p14:creationId xmlns:p14="http://schemas.microsoft.com/office/powerpoint/2010/main" val="224357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D4DC-1ACC-45C6-A671-139C43E67D81}"/>
              </a:ext>
            </a:extLst>
          </p:cNvPr>
          <p:cNvSpPr>
            <a:spLocks noGrp="1"/>
          </p:cNvSpPr>
          <p:nvPr>
            <p:ph type="title"/>
          </p:nvPr>
        </p:nvSpPr>
        <p:spPr>
          <a:xfrm>
            <a:off x="648929" y="0"/>
            <a:ext cx="10972800" cy="1143000"/>
          </a:xfrm>
        </p:spPr>
        <p:txBody>
          <a:bodyPr/>
          <a:lstStyle/>
          <a:p>
            <a:r>
              <a:rPr lang="en-US" dirty="0"/>
              <a:t>Scope of Study </a:t>
            </a:r>
          </a:p>
        </p:txBody>
      </p:sp>
      <p:sp>
        <p:nvSpPr>
          <p:cNvPr id="4" name="Slide Number Placeholder 3">
            <a:extLst>
              <a:ext uri="{FF2B5EF4-FFF2-40B4-BE49-F238E27FC236}">
                <a16:creationId xmlns:a16="http://schemas.microsoft.com/office/drawing/2014/main" id="{4B0FBF97-A3DD-47FC-A13E-FBFEFF73BC30}"/>
              </a:ext>
            </a:extLst>
          </p:cNvPr>
          <p:cNvSpPr>
            <a:spLocks noGrp="1"/>
          </p:cNvSpPr>
          <p:nvPr>
            <p:ph type="sldNum" sz="quarter" idx="12"/>
          </p:nvPr>
        </p:nvSpPr>
        <p:spPr/>
        <p:txBody>
          <a:bodyPr/>
          <a:lstStyle/>
          <a:p>
            <a:fld id="{47EB9874-91AE-48C2-8C84-08CCE20A9D86}" type="slidenum">
              <a:rPr lang="en-US" smtClean="0"/>
              <a:t>4</a:t>
            </a:fld>
            <a:endParaRPr lang="en-US"/>
          </a:p>
        </p:txBody>
      </p:sp>
      <p:graphicFrame>
        <p:nvGraphicFramePr>
          <p:cNvPr id="5" name="Content Placeholder 6">
            <a:extLst>
              <a:ext uri="{FF2B5EF4-FFF2-40B4-BE49-F238E27FC236}">
                <a16:creationId xmlns:a16="http://schemas.microsoft.com/office/drawing/2014/main" id="{557F9622-7B24-4070-A3F8-4542FDE101E3}"/>
              </a:ext>
            </a:extLst>
          </p:cNvPr>
          <p:cNvGraphicFramePr>
            <a:graphicFrameLocks noGrp="1"/>
          </p:cNvGraphicFramePr>
          <p:nvPr>
            <p:ph idx="1"/>
            <p:extLst>
              <p:ext uri="{D42A27DB-BD31-4B8C-83A1-F6EECF244321}">
                <p14:modId xmlns:p14="http://schemas.microsoft.com/office/powerpoint/2010/main" val="1127906847"/>
              </p:ext>
            </p:extLst>
          </p:nvPr>
        </p:nvGraphicFramePr>
        <p:xfrm>
          <a:off x="609600" y="990600"/>
          <a:ext cx="10972800" cy="513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724008B-B020-4757-ADE7-17428A9011AA}"/>
              </a:ext>
            </a:extLst>
          </p:cNvPr>
          <p:cNvSpPr txBox="1"/>
          <p:nvPr/>
        </p:nvSpPr>
        <p:spPr>
          <a:xfrm>
            <a:off x="5257800" y="5181600"/>
            <a:ext cx="1967590" cy="584775"/>
          </a:xfrm>
          <a:prstGeom prst="rect">
            <a:avLst/>
          </a:prstGeom>
          <a:noFill/>
        </p:spPr>
        <p:txBody>
          <a:bodyPr wrap="none" rtlCol="0">
            <a:spAutoFit/>
          </a:bodyPr>
          <a:lstStyle/>
          <a:p>
            <a:r>
              <a:rPr lang="en-US" sz="3200" b="1" dirty="0">
                <a:solidFill>
                  <a:schemeClr val="accent1"/>
                </a:solidFill>
              </a:rPr>
              <a:t>Resiliency </a:t>
            </a:r>
          </a:p>
        </p:txBody>
      </p:sp>
    </p:spTree>
    <p:extLst>
      <p:ext uri="{BB962C8B-B14F-4D97-AF65-F5344CB8AC3E}">
        <p14:creationId xmlns:p14="http://schemas.microsoft.com/office/powerpoint/2010/main" val="294405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8800"/>
            <a:ext cx="12192000" cy="9144000"/>
          </a:xfrm>
          <a:prstGeom prst="rect">
            <a:avLst/>
          </a:prstGeom>
        </p:spPr>
      </p:pic>
      <p:sp>
        <p:nvSpPr>
          <p:cNvPr id="10" name="Title 1"/>
          <p:cNvSpPr>
            <a:spLocks noGrp="1"/>
          </p:cNvSpPr>
          <p:nvPr>
            <p:ph type="title"/>
          </p:nvPr>
        </p:nvSpPr>
        <p:spPr>
          <a:xfrm>
            <a:off x="609600" y="-152400"/>
            <a:ext cx="10972800" cy="1143000"/>
          </a:xfrm>
        </p:spPr>
        <p:txBody>
          <a:bodyPr>
            <a:normAutofit/>
          </a:bodyPr>
          <a:lstStyle/>
          <a:p>
            <a:r>
              <a:rPr lang="en-US" sz="3600" dirty="0"/>
              <a:t>Six Step Process</a:t>
            </a:r>
          </a:p>
        </p:txBody>
      </p:sp>
      <p:graphicFrame>
        <p:nvGraphicFramePr>
          <p:cNvPr id="12" name="Diagram 11"/>
          <p:cNvGraphicFramePr/>
          <p:nvPr>
            <p:extLst>
              <p:ext uri="{D42A27DB-BD31-4B8C-83A1-F6EECF244321}">
                <p14:modId xmlns:p14="http://schemas.microsoft.com/office/powerpoint/2010/main" val="3576037955"/>
              </p:ext>
            </p:extLst>
          </p:nvPr>
        </p:nvGraphicFramePr>
        <p:xfrm>
          <a:off x="685800" y="3810000"/>
          <a:ext cx="109728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extLst>
              <p:ext uri="{D42A27DB-BD31-4B8C-83A1-F6EECF244321}">
                <p14:modId xmlns:p14="http://schemas.microsoft.com/office/powerpoint/2010/main" val="2090886813"/>
              </p:ext>
            </p:extLst>
          </p:nvPr>
        </p:nvGraphicFramePr>
        <p:xfrm>
          <a:off x="304800" y="990600"/>
          <a:ext cx="11430000" cy="3810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xtBox 5"/>
          <p:cNvSpPr txBox="1"/>
          <p:nvPr/>
        </p:nvSpPr>
        <p:spPr>
          <a:xfrm rot="16200000">
            <a:off x="11291593" y="4890793"/>
            <a:ext cx="1539204" cy="261610"/>
          </a:xfrm>
          <a:prstGeom prst="rect">
            <a:avLst/>
          </a:prstGeom>
          <a:noFill/>
        </p:spPr>
        <p:txBody>
          <a:bodyPr wrap="none" rtlCol="0">
            <a:spAutoFit/>
          </a:bodyPr>
          <a:lstStyle/>
          <a:p>
            <a:r>
              <a:rPr lang="en-US" sz="1100" b="1" dirty="0">
                <a:solidFill>
                  <a:schemeClr val="bg1">
                    <a:lumMod val="85000"/>
                  </a:schemeClr>
                </a:solidFill>
              </a:rPr>
              <a:t>Photo| Sherri Swanson</a:t>
            </a:r>
          </a:p>
        </p:txBody>
      </p:sp>
    </p:spTree>
    <p:extLst>
      <p:ext uri="{BB962C8B-B14F-4D97-AF65-F5344CB8AC3E}">
        <p14:creationId xmlns:p14="http://schemas.microsoft.com/office/powerpoint/2010/main" val="377546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66" y="0"/>
            <a:ext cx="10972800" cy="1143000"/>
          </a:xfrm>
        </p:spPr>
        <p:txBody>
          <a:bodyPr/>
          <a:lstStyle/>
          <a:p>
            <a:r>
              <a:rPr lang="en-US" dirty="0"/>
              <a:t>Project Timeline</a:t>
            </a:r>
          </a:p>
        </p:txBody>
      </p:sp>
      <p:sp>
        <p:nvSpPr>
          <p:cNvPr id="4" name="Slide Number Placeholder 3"/>
          <p:cNvSpPr>
            <a:spLocks noGrp="1"/>
          </p:cNvSpPr>
          <p:nvPr>
            <p:ph type="sldNum" sz="quarter" idx="12"/>
          </p:nvPr>
        </p:nvSpPr>
        <p:spPr/>
        <p:txBody>
          <a:bodyPr/>
          <a:lstStyle/>
          <a:p>
            <a:fld id="{47EB9874-91AE-48C2-8C84-08CCE20A9D86}" type="slidenum">
              <a:rPr lang="en-US" smtClean="0"/>
              <a:t>6</a:t>
            </a:fld>
            <a:endParaRPr lang="en-US"/>
          </a:p>
        </p:txBody>
      </p:sp>
      <p:pic>
        <p:nvPicPr>
          <p:cNvPr id="7" name="Picture 6"/>
          <p:cNvPicPr>
            <a:picLocks noChangeAspect="1"/>
          </p:cNvPicPr>
          <p:nvPr/>
        </p:nvPicPr>
        <p:blipFill>
          <a:blip r:embed="rId2"/>
          <a:stretch>
            <a:fillRect/>
          </a:stretch>
        </p:blipFill>
        <p:spPr>
          <a:xfrm>
            <a:off x="0" y="1981200"/>
            <a:ext cx="12192000" cy="3352800"/>
          </a:xfrm>
          <a:prstGeom prst="rect">
            <a:avLst/>
          </a:prstGeom>
          <a:effectLst>
            <a:softEdge rad="31750"/>
          </a:effectLst>
        </p:spPr>
      </p:pic>
    </p:spTree>
    <p:extLst>
      <p:ext uri="{BB962C8B-B14F-4D97-AF65-F5344CB8AC3E}">
        <p14:creationId xmlns:p14="http://schemas.microsoft.com/office/powerpoint/2010/main" val="417033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p>
            <a:r>
              <a:rPr lang="en-US" dirty="0"/>
              <a:t>Current Climate Policies</a:t>
            </a:r>
          </a:p>
        </p:txBody>
      </p:sp>
      <p:sp>
        <p:nvSpPr>
          <p:cNvPr id="3" name="Content Placeholder 2"/>
          <p:cNvSpPr>
            <a:spLocks noGrp="1"/>
          </p:cNvSpPr>
          <p:nvPr>
            <p:ph idx="1"/>
          </p:nvPr>
        </p:nvSpPr>
        <p:spPr>
          <a:xfrm>
            <a:off x="152400" y="1189037"/>
            <a:ext cx="7620000" cy="4830763"/>
          </a:xfrm>
        </p:spPr>
        <p:txBody>
          <a:bodyPr>
            <a:noAutofit/>
          </a:bodyPr>
          <a:lstStyle/>
          <a:p>
            <a:pPr marL="0" indent="0">
              <a:lnSpc>
                <a:spcPct val="120000"/>
              </a:lnSpc>
              <a:buNone/>
            </a:pPr>
            <a:r>
              <a:rPr lang="en-US" sz="2200" dirty="0">
                <a:solidFill>
                  <a:schemeClr val="tx1">
                    <a:lumMod val="65000"/>
                    <a:lumOff val="35000"/>
                  </a:schemeClr>
                </a:solidFill>
              </a:rPr>
              <a:t>Commission-Adopted Strategic Plan 2017-2020</a:t>
            </a:r>
          </a:p>
          <a:p>
            <a:pPr lvl="1">
              <a:lnSpc>
                <a:spcPct val="120000"/>
              </a:lnSpc>
            </a:pPr>
            <a:r>
              <a:rPr lang="en-US" sz="2200" dirty="0">
                <a:solidFill>
                  <a:schemeClr val="tx1">
                    <a:lumMod val="65000"/>
                    <a:lumOff val="35000"/>
                  </a:schemeClr>
                </a:solidFill>
              </a:rPr>
              <a:t>Utilize scientific </a:t>
            </a:r>
            <a:r>
              <a:rPr lang="en-US" sz="2200" b="1" dirty="0">
                <a:solidFill>
                  <a:schemeClr val="accent3"/>
                </a:solidFill>
              </a:rPr>
              <a:t>climate data </a:t>
            </a:r>
            <a:r>
              <a:rPr lang="en-US" sz="2200" dirty="0">
                <a:solidFill>
                  <a:schemeClr val="tx1">
                    <a:lumMod val="65000"/>
                    <a:lumOff val="35000"/>
                  </a:schemeClr>
                </a:solidFill>
              </a:rPr>
              <a:t>to better predict future impacts to Sarasota, and to inform long-range planning, zoning, and administrative decisions</a:t>
            </a:r>
          </a:p>
          <a:p>
            <a:pPr lvl="1">
              <a:lnSpc>
                <a:spcPct val="120000"/>
              </a:lnSpc>
            </a:pPr>
            <a:r>
              <a:rPr lang="en-US" sz="2200" dirty="0">
                <a:solidFill>
                  <a:schemeClr val="tx1">
                    <a:lumMod val="65000"/>
                    <a:lumOff val="35000"/>
                  </a:schemeClr>
                </a:solidFill>
              </a:rPr>
              <a:t>Establish a </a:t>
            </a:r>
            <a:r>
              <a:rPr lang="en-US" sz="2200" b="1" dirty="0">
                <a:solidFill>
                  <a:schemeClr val="accent3"/>
                </a:solidFill>
              </a:rPr>
              <a:t>City of Sarasota Climate Adaptation Plan</a:t>
            </a:r>
          </a:p>
          <a:p>
            <a:pPr marL="0" lvl="1" indent="0">
              <a:lnSpc>
                <a:spcPct val="120000"/>
              </a:lnSpc>
              <a:buNone/>
            </a:pPr>
            <a:r>
              <a:rPr lang="en-US" sz="2200" dirty="0">
                <a:solidFill>
                  <a:schemeClr val="tx1">
                    <a:lumMod val="65000"/>
                    <a:lumOff val="35000"/>
                  </a:schemeClr>
                </a:solidFill>
              </a:rPr>
              <a:t>Comprehensive Plan (2017)</a:t>
            </a:r>
          </a:p>
          <a:p>
            <a:pPr lvl="1">
              <a:lnSpc>
                <a:spcPct val="120000"/>
              </a:lnSpc>
            </a:pPr>
            <a:r>
              <a:rPr lang="en-US" sz="2200" dirty="0">
                <a:solidFill>
                  <a:schemeClr val="tx1">
                    <a:lumMod val="65000"/>
                    <a:lumOff val="35000"/>
                  </a:schemeClr>
                </a:solidFill>
              </a:rPr>
              <a:t>Goal: </a:t>
            </a:r>
            <a:r>
              <a:rPr lang="en-US" sz="2200" i="1" dirty="0">
                <a:solidFill>
                  <a:schemeClr val="tx1">
                    <a:lumMod val="65000"/>
                    <a:lumOff val="35000"/>
                  </a:schemeClr>
                </a:solidFill>
              </a:rPr>
              <a:t>It shall be the goal of the City of Sarasota to adopt, implement and encourage strategies which increase community resiliency and protect human life, natural systems, cultural resources, and public and private property from the impacts of </a:t>
            </a:r>
            <a:r>
              <a:rPr lang="en-US" sz="2200" b="1" i="1" dirty="0">
                <a:solidFill>
                  <a:schemeClr val="accent3"/>
                </a:solidFill>
              </a:rPr>
              <a:t>climate change</a:t>
            </a:r>
            <a:r>
              <a:rPr lang="en-US" sz="2200" i="1" dirty="0">
                <a:solidFill>
                  <a:schemeClr val="tx1">
                    <a:lumMod val="65000"/>
                    <a:lumOff val="35000"/>
                  </a:schemeClr>
                </a:solidFill>
              </a:rPr>
              <a:t>.</a:t>
            </a:r>
          </a:p>
          <a:p>
            <a:pPr marL="0" indent="0">
              <a:buNone/>
            </a:pPr>
            <a:endParaRPr lang="en-US" sz="2200" dirty="0">
              <a:solidFill>
                <a:schemeClr val="tx1">
                  <a:lumMod val="65000"/>
                  <a:lumOff val="35000"/>
                </a:schemeClr>
              </a:solidFill>
            </a:endParaRPr>
          </a:p>
        </p:txBody>
      </p:sp>
      <p:pic>
        <p:nvPicPr>
          <p:cNvPr id="5" name="Picture 4"/>
          <p:cNvPicPr>
            <a:picLocks noChangeAspect="1"/>
          </p:cNvPicPr>
          <p:nvPr/>
        </p:nvPicPr>
        <p:blipFill>
          <a:blip r:embed="rId3"/>
          <a:stretch>
            <a:fillRect/>
          </a:stretch>
        </p:blipFill>
        <p:spPr>
          <a:xfrm>
            <a:off x="7620000" y="457200"/>
            <a:ext cx="4236825" cy="5355987"/>
          </a:xfrm>
          <a:prstGeom prst="rect">
            <a:avLst/>
          </a:prstGeom>
          <a:effectLst>
            <a:softEdge rad="31750"/>
          </a:effectLst>
        </p:spPr>
      </p:pic>
    </p:spTree>
    <p:extLst>
      <p:ext uri="{BB962C8B-B14F-4D97-AF65-F5344CB8AC3E}">
        <p14:creationId xmlns:p14="http://schemas.microsoft.com/office/powerpoint/2010/main" val="3455552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838200"/>
            <a:ext cx="3886201" cy="5029200"/>
          </a:xfrm>
          <a:prstGeom prst="rect">
            <a:avLst/>
          </a:prstGeom>
          <a:ln>
            <a:solidFill>
              <a:schemeClr val="accent1"/>
            </a:solidFill>
          </a:ln>
        </p:spPr>
      </p:pic>
      <p:sp>
        <p:nvSpPr>
          <p:cNvPr id="2" name="Title 1"/>
          <p:cNvSpPr>
            <a:spLocks noGrp="1"/>
          </p:cNvSpPr>
          <p:nvPr>
            <p:ph type="title"/>
          </p:nvPr>
        </p:nvSpPr>
        <p:spPr>
          <a:xfrm>
            <a:off x="553432" y="76200"/>
            <a:ext cx="7162800" cy="1371600"/>
          </a:xfrm>
        </p:spPr>
        <p:txBody>
          <a:bodyPr>
            <a:normAutofit/>
          </a:bodyPr>
          <a:lstStyle/>
          <a:p>
            <a:r>
              <a:rPr lang="en-US" dirty="0"/>
              <a:t>Step 1</a:t>
            </a:r>
            <a:br>
              <a:rPr lang="en-US" dirty="0"/>
            </a:br>
            <a:r>
              <a:rPr lang="en-US" dirty="0"/>
              <a:t>Identify Local Climate Projections</a:t>
            </a:r>
          </a:p>
        </p:txBody>
      </p:sp>
      <p:sp>
        <p:nvSpPr>
          <p:cNvPr id="4" name="TextBox 3">
            <a:extLst>
              <a:ext uri="{FF2B5EF4-FFF2-40B4-BE49-F238E27FC236}">
                <a16:creationId xmlns:a16="http://schemas.microsoft.com/office/drawing/2014/main" id="{02629FE5-41B5-4C16-8B36-35D42F9E30B1}"/>
              </a:ext>
            </a:extLst>
          </p:cNvPr>
          <p:cNvSpPr txBox="1"/>
          <p:nvPr/>
        </p:nvSpPr>
        <p:spPr>
          <a:xfrm>
            <a:off x="609600" y="1741944"/>
            <a:ext cx="2941831" cy="3970318"/>
          </a:xfrm>
          <a:prstGeom prst="rect">
            <a:avLst/>
          </a:prstGeom>
          <a:noFill/>
        </p:spPr>
        <p:txBody>
          <a:bodyPr wrap="none" rtlCol="0">
            <a:spAutoFit/>
          </a:bodyPr>
          <a:lstStyle/>
          <a:p>
            <a:pPr marL="285750" indent="-285750">
              <a:buClr>
                <a:schemeClr val="accent1"/>
              </a:buClr>
              <a:buFont typeface="Arial" panose="020B0604020202020204" pitchFamily="34" charset="0"/>
              <a:buChar char="•"/>
            </a:pPr>
            <a:r>
              <a:rPr lang="en-US" sz="2800" dirty="0">
                <a:solidFill>
                  <a:schemeClr val="tx1">
                    <a:lumMod val="65000"/>
                    <a:lumOff val="35000"/>
                  </a:schemeClr>
                </a:solidFill>
                <a:latin typeface="+mj-lt"/>
                <a:cs typeface="Segoe UI" panose="020B0502040204020203" pitchFamily="34" charset="0"/>
              </a:rPr>
              <a:t>Sea Level Rise</a:t>
            </a:r>
          </a:p>
          <a:p>
            <a:pPr marL="742950" lvl="1" indent="-285750">
              <a:buClr>
                <a:schemeClr val="accent1"/>
              </a:buClr>
              <a:buFont typeface="Arial" panose="020B0604020202020204" pitchFamily="34" charset="0"/>
              <a:buChar char="•"/>
            </a:pPr>
            <a:r>
              <a:rPr lang="en-US" sz="2800" dirty="0">
                <a:solidFill>
                  <a:schemeClr val="tx1">
                    <a:lumMod val="65000"/>
                    <a:lumOff val="35000"/>
                  </a:schemeClr>
                </a:solidFill>
                <a:latin typeface="+mj-lt"/>
                <a:cs typeface="Segoe UI" panose="020B0502040204020203" pitchFamily="34" charset="0"/>
              </a:rPr>
              <a:t>focus 2050</a:t>
            </a:r>
          </a:p>
          <a:p>
            <a:pPr marL="742950" lvl="1" indent="-285750">
              <a:buClr>
                <a:schemeClr val="accent1"/>
              </a:buClr>
              <a:buFont typeface="Arial" panose="020B0604020202020204" pitchFamily="34" charset="0"/>
              <a:buChar char="•"/>
            </a:pPr>
            <a:endParaRPr lang="en-US" sz="2800" dirty="0">
              <a:solidFill>
                <a:schemeClr val="tx1">
                  <a:lumMod val="65000"/>
                  <a:lumOff val="35000"/>
                </a:schemeClr>
              </a:solidFill>
              <a:latin typeface="+mj-lt"/>
              <a:cs typeface="Segoe UI" panose="020B0502040204020203" pitchFamily="34" charset="0"/>
            </a:endParaRPr>
          </a:p>
          <a:p>
            <a:pPr marL="285750" indent="-285750">
              <a:buClr>
                <a:schemeClr val="accent1"/>
              </a:buClr>
              <a:buFont typeface="Arial" panose="020B0604020202020204" pitchFamily="34" charset="0"/>
              <a:buChar char="•"/>
            </a:pPr>
            <a:r>
              <a:rPr lang="en-US" sz="2800" dirty="0">
                <a:solidFill>
                  <a:schemeClr val="tx1">
                    <a:lumMod val="65000"/>
                    <a:lumOff val="35000"/>
                  </a:schemeClr>
                </a:solidFill>
                <a:latin typeface="+mj-lt"/>
                <a:cs typeface="Segoe UI" panose="020B0502040204020203" pitchFamily="34" charset="0"/>
              </a:rPr>
              <a:t>Storm Surge</a:t>
            </a:r>
          </a:p>
          <a:p>
            <a:pPr marL="742950" lvl="1" indent="-285750">
              <a:buClr>
                <a:schemeClr val="accent1"/>
              </a:buClr>
              <a:buFont typeface="Arial" panose="020B0604020202020204" pitchFamily="34" charset="0"/>
              <a:buChar char="•"/>
            </a:pPr>
            <a:r>
              <a:rPr lang="en-US" sz="2800" dirty="0">
                <a:solidFill>
                  <a:schemeClr val="tx1">
                    <a:lumMod val="65000"/>
                    <a:lumOff val="35000"/>
                  </a:schemeClr>
                </a:solidFill>
                <a:latin typeface="+mj-lt"/>
                <a:cs typeface="Segoe UI" panose="020B0502040204020203" pitchFamily="34" charset="0"/>
              </a:rPr>
              <a:t>plus SLR 2050</a:t>
            </a:r>
          </a:p>
          <a:p>
            <a:pPr marL="742950" lvl="1" indent="-285750">
              <a:buClr>
                <a:schemeClr val="accent1"/>
              </a:buClr>
              <a:buFont typeface="Arial" panose="020B0604020202020204" pitchFamily="34" charset="0"/>
              <a:buChar char="•"/>
            </a:pPr>
            <a:endParaRPr lang="en-US" sz="2800" dirty="0">
              <a:solidFill>
                <a:schemeClr val="tx1">
                  <a:lumMod val="65000"/>
                  <a:lumOff val="35000"/>
                </a:schemeClr>
              </a:solidFill>
              <a:latin typeface="+mj-lt"/>
              <a:cs typeface="Segoe UI" panose="020B0502040204020203" pitchFamily="34" charset="0"/>
            </a:endParaRPr>
          </a:p>
          <a:p>
            <a:pPr marL="285750" indent="-285750">
              <a:buClr>
                <a:schemeClr val="accent1"/>
              </a:buClr>
              <a:buFont typeface="Arial" panose="020B0604020202020204" pitchFamily="34" charset="0"/>
              <a:buChar char="•"/>
            </a:pPr>
            <a:r>
              <a:rPr lang="en-US" sz="2800" dirty="0">
                <a:solidFill>
                  <a:schemeClr val="tx1">
                    <a:lumMod val="65000"/>
                    <a:lumOff val="35000"/>
                  </a:schemeClr>
                </a:solidFill>
                <a:latin typeface="+mj-lt"/>
                <a:cs typeface="Segoe UI" panose="020B0502040204020203" pitchFamily="34" charset="0"/>
              </a:rPr>
              <a:t>Extreme Rainfall</a:t>
            </a:r>
          </a:p>
          <a:p>
            <a:pPr marL="285750" indent="-285750">
              <a:buClr>
                <a:schemeClr val="accent1"/>
              </a:buClr>
              <a:buFont typeface="Arial" panose="020B0604020202020204" pitchFamily="34" charset="0"/>
              <a:buChar char="•"/>
            </a:pPr>
            <a:endParaRPr lang="en-US" sz="2800" dirty="0">
              <a:solidFill>
                <a:schemeClr val="tx1">
                  <a:lumMod val="65000"/>
                  <a:lumOff val="35000"/>
                </a:schemeClr>
              </a:solidFill>
              <a:latin typeface="+mj-lt"/>
              <a:cs typeface="Segoe UI" panose="020B0502040204020203" pitchFamily="34" charset="0"/>
            </a:endParaRPr>
          </a:p>
          <a:p>
            <a:pPr marL="285750" indent="-285750">
              <a:buClr>
                <a:schemeClr val="accent1"/>
              </a:buClr>
              <a:buFont typeface="Arial" panose="020B0604020202020204" pitchFamily="34" charset="0"/>
              <a:buChar char="•"/>
            </a:pPr>
            <a:r>
              <a:rPr lang="en-US" sz="2800" dirty="0">
                <a:solidFill>
                  <a:schemeClr val="tx1">
                    <a:lumMod val="65000"/>
                    <a:lumOff val="35000"/>
                  </a:schemeClr>
                </a:solidFill>
                <a:latin typeface="+mj-lt"/>
                <a:cs typeface="Segoe UI" panose="020B0502040204020203" pitchFamily="34" charset="0"/>
              </a:rPr>
              <a:t>Extreme Heat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462548"/>
            <a:ext cx="3832165" cy="4404852"/>
          </a:xfrm>
          <a:prstGeom prst="rect">
            <a:avLst/>
          </a:prstGeom>
        </p:spPr>
      </p:pic>
    </p:spTree>
    <p:extLst>
      <p:ext uri="{BB962C8B-B14F-4D97-AF65-F5344CB8AC3E}">
        <p14:creationId xmlns:p14="http://schemas.microsoft.com/office/powerpoint/2010/main" val="348508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76200"/>
            <a:ext cx="10972800" cy="1143000"/>
          </a:xfrm>
        </p:spPr>
        <p:txBody>
          <a:bodyPr/>
          <a:lstStyle/>
          <a:p>
            <a:r>
              <a:rPr lang="en-US" dirty="0"/>
              <a:t>Historical Sea Level Rise</a:t>
            </a:r>
          </a:p>
        </p:txBody>
      </p:sp>
      <p:sp>
        <p:nvSpPr>
          <p:cNvPr id="2" name="Rectangle 1">
            <a:extLst>
              <a:ext uri="{FF2B5EF4-FFF2-40B4-BE49-F238E27FC236}">
                <a16:creationId xmlns:a16="http://schemas.microsoft.com/office/drawing/2014/main" id="{89B2826C-C8D0-4C80-BF70-4080576A3ED5}"/>
              </a:ext>
            </a:extLst>
          </p:cNvPr>
          <p:cNvSpPr/>
          <p:nvPr/>
        </p:nvSpPr>
        <p:spPr>
          <a:xfrm>
            <a:off x="2665936" y="5999775"/>
            <a:ext cx="5465342" cy="276999"/>
          </a:xfrm>
          <a:prstGeom prst="rect">
            <a:avLst/>
          </a:prstGeom>
        </p:spPr>
        <p:txBody>
          <a:bodyPr wrap="none">
            <a:spAutoFit/>
          </a:bodyPr>
          <a:lstStyle/>
          <a:p>
            <a:pPr lvl="0" algn="r"/>
            <a:r>
              <a:rPr lang="en-US" sz="1200" b="1" dirty="0">
                <a:solidFill>
                  <a:schemeClr val="accent1"/>
                </a:solidFill>
              </a:rPr>
              <a:t>Source: National Oceanic and Atmospheric Association – St. Petersburg Tide Gauge</a:t>
            </a:r>
          </a:p>
        </p:txBody>
      </p:sp>
      <p:sp>
        <p:nvSpPr>
          <p:cNvPr id="5" name="Rectangle 4">
            <a:extLst>
              <a:ext uri="{FF2B5EF4-FFF2-40B4-BE49-F238E27FC236}">
                <a16:creationId xmlns:a16="http://schemas.microsoft.com/office/drawing/2014/main" id="{68F6AF4D-77A7-4990-8E4B-979B60A92998}"/>
              </a:ext>
            </a:extLst>
          </p:cNvPr>
          <p:cNvSpPr/>
          <p:nvPr/>
        </p:nvSpPr>
        <p:spPr>
          <a:xfrm>
            <a:off x="632524" y="1443335"/>
            <a:ext cx="6835076" cy="461665"/>
          </a:xfrm>
          <a:prstGeom prst="rect">
            <a:avLst/>
          </a:prstGeom>
        </p:spPr>
        <p:txBody>
          <a:bodyPr wrap="none">
            <a:spAutoFit/>
          </a:bodyPr>
          <a:lstStyle/>
          <a:p>
            <a:pPr algn="ctr"/>
            <a:r>
              <a:rPr lang="en-US" sz="2400" b="1" dirty="0">
                <a:solidFill>
                  <a:schemeClr val="tx1">
                    <a:lumMod val="65000"/>
                    <a:lumOff val="35000"/>
                  </a:schemeClr>
                </a:solidFill>
              </a:rPr>
              <a:t>7.3 inches of local SLR since 1947 </a:t>
            </a:r>
            <a:r>
              <a:rPr lang="en-US" sz="2400" dirty="0">
                <a:solidFill>
                  <a:schemeClr val="tx1">
                    <a:lumMod val="65000"/>
                    <a:lumOff val="35000"/>
                  </a:schemeClr>
                </a:solidFill>
              </a:rPr>
              <a:t>(2.71 mm / year).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8001000" cy="4009140"/>
          </a:xfrm>
          <a:prstGeom prst="rect">
            <a:avLst/>
          </a:prstGeom>
        </p:spPr>
      </p:pic>
      <p:grpSp>
        <p:nvGrpSpPr>
          <p:cNvPr id="12" name="Group 11"/>
          <p:cNvGrpSpPr/>
          <p:nvPr/>
        </p:nvGrpSpPr>
        <p:grpSpPr>
          <a:xfrm>
            <a:off x="8359877" y="3352800"/>
            <a:ext cx="3527323" cy="2514600"/>
            <a:chOff x="8664677" y="76200"/>
            <a:chExt cx="3527323" cy="25146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4677" y="76200"/>
              <a:ext cx="3352800" cy="2514600"/>
            </a:xfrm>
            <a:prstGeom prst="rect">
              <a:avLst/>
            </a:prstGeom>
          </p:spPr>
        </p:pic>
        <p:sp>
          <p:nvSpPr>
            <p:cNvPr id="16" name="TextBox 15">
              <a:extLst>
                <a:ext uri="{FF2B5EF4-FFF2-40B4-BE49-F238E27FC236}">
                  <a16:creationId xmlns:a16="http://schemas.microsoft.com/office/drawing/2014/main" id="{2313E285-5EE4-4C7E-93E5-B1174C4C191C}"/>
                </a:ext>
              </a:extLst>
            </p:cNvPr>
            <p:cNvSpPr txBox="1"/>
            <p:nvPr/>
          </p:nvSpPr>
          <p:spPr>
            <a:xfrm>
              <a:off x="8686800" y="99284"/>
              <a:ext cx="3505200" cy="369332"/>
            </a:xfrm>
            <a:prstGeom prst="rect">
              <a:avLst/>
            </a:prstGeom>
            <a:noFill/>
          </p:spPr>
          <p:txBody>
            <a:bodyPr wrap="square" rtlCol="0">
              <a:spAutoFit/>
            </a:bodyPr>
            <a:lstStyle/>
            <a:p>
              <a:r>
                <a:rPr lang="en-US" b="1" dirty="0">
                  <a:solidFill>
                    <a:schemeClr val="bg1"/>
                  </a:solidFill>
                </a:rPr>
                <a:t>NOAA tidal gauge: St. Petersburg </a:t>
              </a:r>
            </a:p>
          </p:txBody>
        </p:sp>
      </p:grpSp>
      <p:sp>
        <p:nvSpPr>
          <p:cNvPr id="11" name="TextBox 10"/>
          <p:cNvSpPr txBox="1"/>
          <p:nvPr/>
        </p:nvSpPr>
        <p:spPr>
          <a:xfrm>
            <a:off x="7876113" y="2819400"/>
            <a:ext cx="4239687" cy="400110"/>
          </a:xfrm>
          <a:prstGeom prst="rect">
            <a:avLst/>
          </a:prstGeom>
          <a:noFill/>
        </p:spPr>
        <p:txBody>
          <a:bodyPr wrap="none" rtlCol="0">
            <a:spAutoFit/>
          </a:bodyPr>
          <a:lstStyle/>
          <a:p>
            <a:r>
              <a:rPr lang="en-US" sz="2000" b="1" dirty="0">
                <a:solidFill>
                  <a:schemeClr val="accent1"/>
                </a:solidFill>
              </a:rPr>
              <a:t>Bayfront Park post Hurricane Hermine</a:t>
            </a:r>
          </a:p>
        </p:txBody>
      </p:sp>
      <p:grpSp>
        <p:nvGrpSpPr>
          <p:cNvPr id="6" name="Group 5"/>
          <p:cNvGrpSpPr/>
          <p:nvPr/>
        </p:nvGrpSpPr>
        <p:grpSpPr>
          <a:xfrm>
            <a:off x="7841781" y="76200"/>
            <a:ext cx="4274019" cy="2733283"/>
            <a:chOff x="7841781" y="76200"/>
            <a:chExt cx="4274019" cy="2733283"/>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81" y="76200"/>
              <a:ext cx="4274019" cy="2733283"/>
            </a:xfrm>
            <a:prstGeom prst="rect">
              <a:avLst/>
            </a:prstGeom>
            <a:effectLst>
              <a:softEdge rad="31750"/>
            </a:effectLst>
          </p:spPr>
        </p:pic>
        <p:sp>
          <p:nvSpPr>
            <p:cNvPr id="13" name="TextBox 12"/>
            <p:cNvSpPr txBox="1"/>
            <p:nvPr/>
          </p:nvSpPr>
          <p:spPr>
            <a:xfrm rot="16200000">
              <a:off x="11215393" y="1892497"/>
              <a:ext cx="1539204" cy="261610"/>
            </a:xfrm>
            <a:prstGeom prst="rect">
              <a:avLst/>
            </a:prstGeom>
            <a:noFill/>
          </p:spPr>
          <p:txBody>
            <a:bodyPr wrap="none" rtlCol="0">
              <a:spAutoFit/>
            </a:bodyPr>
            <a:lstStyle/>
            <a:p>
              <a:r>
                <a:rPr lang="en-US" sz="1100" b="1" dirty="0">
                  <a:solidFill>
                    <a:schemeClr val="bg1">
                      <a:lumMod val="85000"/>
                    </a:schemeClr>
                  </a:solidFill>
                </a:rPr>
                <a:t>Photo| Sherri Swanson</a:t>
              </a:r>
            </a:p>
          </p:txBody>
        </p:sp>
      </p:grpSp>
    </p:spTree>
    <p:extLst>
      <p:ext uri="{BB962C8B-B14F-4D97-AF65-F5344CB8AC3E}">
        <p14:creationId xmlns:p14="http://schemas.microsoft.com/office/powerpoint/2010/main" val="4067068986"/>
      </p:ext>
    </p:extLst>
  </p:cSld>
  <p:clrMapOvr>
    <a:masterClrMapping/>
  </p:clrMapOvr>
</p:sld>
</file>

<file path=ppt/theme/theme1.xml><?xml version="1.0" encoding="utf-8"?>
<a:theme xmlns:a="http://schemas.openxmlformats.org/drawingml/2006/main" name="Office Theme">
  <a:themeElements>
    <a:clrScheme name="City of Sarasota">
      <a:dk1>
        <a:sysClr val="windowText" lastClr="000000"/>
      </a:dk1>
      <a:lt1>
        <a:sysClr val="window" lastClr="FFFFFF"/>
      </a:lt1>
      <a:dk2>
        <a:srgbClr val="98C723"/>
      </a:dk2>
      <a:lt2>
        <a:srgbClr val="E6F6F6"/>
      </a:lt2>
      <a:accent1>
        <a:srgbClr val="339691"/>
      </a:accent1>
      <a:accent2>
        <a:srgbClr val="97D7D9"/>
      </a:accent2>
      <a:accent3>
        <a:srgbClr val="8DC63F"/>
      </a:accent3>
      <a:accent4>
        <a:srgbClr val="F9D314"/>
      </a:accent4>
      <a:accent5>
        <a:srgbClr val="B29C88"/>
      </a:accent5>
      <a:accent6>
        <a:srgbClr val="BCBEC0"/>
      </a:accent6>
      <a:hlink>
        <a:srgbClr val="0070C0"/>
      </a:hlink>
      <a:folHlink>
        <a:srgbClr val="0040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6953</TotalTime>
  <Words>1145</Words>
  <Application>Microsoft Office PowerPoint</Application>
  <PresentationFormat>Widescreen</PresentationFormat>
  <Paragraphs>234</Paragraphs>
  <Slides>39</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Segoe UI</vt:lpstr>
      <vt:lpstr>Segoe UI Semibold</vt:lpstr>
      <vt:lpstr>Office Theme</vt:lpstr>
      <vt:lpstr>Climate Change Vulnerability Assessment and Adaptation Plan</vt:lpstr>
      <vt:lpstr>City of Sarasota</vt:lpstr>
      <vt:lpstr>Purpose of the Climate Adaptation Plan</vt:lpstr>
      <vt:lpstr>Scope of Study </vt:lpstr>
      <vt:lpstr>Six Step Process</vt:lpstr>
      <vt:lpstr>Project Timeline</vt:lpstr>
      <vt:lpstr>Current Climate Policies</vt:lpstr>
      <vt:lpstr>Step 1 Identify Local Climate Projections</vt:lpstr>
      <vt:lpstr>Historical Sea Level Rise</vt:lpstr>
      <vt:lpstr>Sea Level Rise Projections </vt:lpstr>
      <vt:lpstr>Storm Surge</vt:lpstr>
      <vt:lpstr>Extreme Precipitation</vt:lpstr>
      <vt:lpstr>Extreme Heat</vt:lpstr>
      <vt:lpstr>Step 2 - Infrastructure Inventory and Mapping</vt:lpstr>
      <vt:lpstr>Step 3 - Vulnerability Assessment</vt:lpstr>
      <vt:lpstr>Vulnerability Scoring</vt:lpstr>
      <vt:lpstr>Risk Assessment</vt:lpstr>
      <vt:lpstr>Step 4 - Prioritize Vulnerabilities</vt:lpstr>
      <vt:lpstr>Transportation</vt:lpstr>
      <vt:lpstr>Stormwater</vt:lpstr>
      <vt:lpstr>PowerPoint Presentation</vt:lpstr>
      <vt:lpstr>Water Supply</vt:lpstr>
      <vt:lpstr>Wastewater</vt:lpstr>
      <vt:lpstr>Public Lands and Shorelines</vt:lpstr>
      <vt:lpstr>Critical Buildings</vt:lpstr>
      <vt:lpstr>Vulnerabilities</vt:lpstr>
      <vt:lpstr>Step 5 – Identify Adaptation Strategies</vt:lpstr>
      <vt:lpstr>Transportation Vulnerabilities</vt:lpstr>
      <vt:lpstr>Transportation Adaptation Measures</vt:lpstr>
      <vt:lpstr>Stormwater Adaptation Measures</vt:lpstr>
      <vt:lpstr>PowerPoint Presentation</vt:lpstr>
      <vt:lpstr>Wastewater Adaptation Measures</vt:lpstr>
      <vt:lpstr>Public Lands Adaptation Measures</vt:lpstr>
      <vt:lpstr>PowerPoint Presentation</vt:lpstr>
      <vt:lpstr>Critical Buildings Adaptation Measures</vt:lpstr>
      <vt:lpstr>Step 6 – Adaptation Plan</vt:lpstr>
      <vt:lpstr>Adaptation Plan</vt:lpstr>
      <vt:lpstr>Adaptation Plan</vt:lpstr>
      <vt:lpstr>PowerPoint Presentation</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mmyers</dc:creator>
  <cp:lastModifiedBy>Stevie Freeman-Montes</cp:lastModifiedBy>
  <cp:revision>315</cp:revision>
  <cp:lastPrinted>2017-03-13T17:14:53Z</cp:lastPrinted>
  <dcterms:created xsi:type="dcterms:W3CDTF">2016-03-01T21:03:16Z</dcterms:created>
  <dcterms:modified xsi:type="dcterms:W3CDTF">2017-12-05T19:34:09Z</dcterms:modified>
</cp:coreProperties>
</file>