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43"/>
  </p:notesMasterIdLst>
  <p:sldIdLst>
    <p:sldId id="261" r:id="rId5"/>
    <p:sldId id="316" r:id="rId6"/>
    <p:sldId id="303" r:id="rId7"/>
    <p:sldId id="307" r:id="rId8"/>
    <p:sldId id="264" r:id="rId9"/>
    <p:sldId id="311" r:id="rId10"/>
    <p:sldId id="266" r:id="rId11"/>
    <p:sldId id="305" r:id="rId12"/>
    <p:sldId id="269" r:id="rId13"/>
    <p:sldId id="314" r:id="rId14"/>
    <p:sldId id="298" r:id="rId15"/>
    <p:sldId id="273" r:id="rId16"/>
    <p:sldId id="299" r:id="rId17"/>
    <p:sldId id="268" r:id="rId18"/>
    <p:sldId id="300" r:id="rId19"/>
    <p:sldId id="329" r:id="rId20"/>
    <p:sldId id="323" r:id="rId21"/>
    <p:sldId id="313" r:id="rId22"/>
    <p:sldId id="301" r:id="rId23"/>
    <p:sldId id="302" r:id="rId24"/>
    <p:sldId id="324" r:id="rId25"/>
    <p:sldId id="326" r:id="rId26"/>
    <p:sldId id="327" r:id="rId27"/>
    <p:sldId id="328" r:id="rId28"/>
    <p:sldId id="290" r:id="rId29"/>
    <p:sldId id="297" r:id="rId30"/>
    <p:sldId id="280" r:id="rId31"/>
    <p:sldId id="256" r:id="rId32"/>
    <p:sldId id="315" r:id="rId33"/>
    <p:sldId id="317" r:id="rId34"/>
    <p:sldId id="318" r:id="rId35"/>
    <p:sldId id="310" r:id="rId36"/>
    <p:sldId id="319" r:id="rId37"/>
    <p:sldId id="320" r:id="rId38"/>
    <p:sldId id="306" r:id="rId39"/>
    <p:sldId id="296" r:id="rId40"/>
    <p:sldId id="322" r:id="rId41"/>
    <p:sldId id="321" r:id="rId42"/>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German" initials="GG" lastIdx="0" clrIdx="0">
    <p:extLst>
      <p:ext uri="{19B8F6BF-5375-455C-9EA6-DF929625EA0E}">
        <p15:presenceInfo xmlns:p15="http://schemas.microsoft.com/office/powerpoint/2012/main" userId="S-1-5-21-299107357-889479068-421607344-682242" providerId="AD"/>
      </p:ext>
    </p:extLst>
  </p:cmAuthor>
  <p:cmAuthor id="2" name="Hamilton, Janet J" initials="HJJ" lastIdx="5" clrIdx="1">
    <p:extLst>
      <p:ext uri="{19B8F6BF-5375-455C-9EA6-DF929625EA0E}">
        <p15:presenceInfo xmlns:p15="http://schemas.microsoft.com/office/powerpoint/2012/main" userId="S-1-5-21-299107357-889479068-421607344-454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5000" autoAdjust="0"/>
  </p:normalViewPr>
  <p:slideViewPr>
    <p:cSldViewPr snapToGrid="0">
      <p:cViewPr varScale="1">
        <p:scale>
          <a:sx n="101" d="100"/>
          <a:sy n="101" d="100"/>
        </p:scale>
        <p:origin x="72" y="138"/>
      </p:cViewPr>
      <p:guideLst/>
    </p:cSldViewPr>
  </p:slideViewPr>
  <p:notesTextViewPr>
    <p:cViewPr>
      <p:scale>
        <a:sx n="1" d="1"/>
        <a:sy n="1" d="1"/>
      </p:scale>
      <p:origin x="0" y="0"/>
    </p:cViewPr>
  </p:notesTextViewPr>
  <p:sorterViewPr>
    <p:cViewPr varScale="1">
      <p:scale>
        <a:sx n="100" d="100"/>
        <a:sy n="100" d="100"/>
      </p:scale>
      <p:origin x="0" y="-7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5239CF-C967-46A5-8455-3A68C012BE65}" type="datetimeFigureOut">
              <a:rPr lang="en-US" smtClean="0"/>
              <a:t>12/6/2016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6A860-3B2D-4037-9A11-5B64728881D5}" type="slidenum">
              <a:rPr lang="en-US" smtClean="0"/>
              <a:t>‹#›</a:t>
            </a:fld>
            <a:endParaRPr lang="en-US"/>
          </a:p>
        </p:txBody>
      </p:sp>
    </p:spTree>
    <p:extLst>
      <p:ext uri="{BB962C8B-B14F-4D97-AF65-F5344CB8AC3E}">
        <p14:creationId xmlns:p14="http://schemas.microsoft.com/office/powerpoint/2010/main" val="289680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cdc.gov/travel/page/avoid-bug-bit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floridahealth.gov/diseases-and-conditions/zika-virus/_documents/mos-prevention-qxp-02-16.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medical audiences, have</a:t>
            </a:r>
            <a:r>
              <a:rPr lang="en-US" baseline="0" dirty="0"/>
              <a:t> print outs of the following documents for distribution:</a:t>
            </a:r>
          </a:p>
          <a:p>
            <a:endParaRPr lang="en-US" sz="1200" b="1" kern="1200" dirty="0">
              <a:solidFill>
                <a:schemeClr val="tx1"/>
              </a:solidFill>
              <a:effectLst/>
              <a:latin typeface="+mn-lt"/>
              <a:ea typeface="+mn-ea"/>
              <a:cs typeface="+mn-cs"/>
            </a:endParaRPr>
          </a:p>
          <a:p>
            <a:r>
              <a:rPr lang="en-US" sz="1200" b="0" kern="1200" dirty="0" err="1">
                <a:solidFill>
                  <a:schemeClr val="tx1"/>
                </a:solidFill>
                <a:effectLst/>
                <a:latin typeface="+mn-lt"/>
                <a:ea typeface="+mn-ea"/>
                <a:cs typeface="+mn-cs"/>
              </a:rPr>
              <a:t>Zika</a:t>
            </a:r>
            <a:r>
              <a:rPr lang="en-US" sz="1200" b="0" kern="1200" dirty="0">
                <a:solidFill>
                  <a:schemeClr val="tx1"/>
                </a:solidFill>
                <a:effectLst/>
                <a:latin typeface="+mn-lt"/>
                <a:ea typeface="+mn-ea"/>
                <a:cs typeface="+mn-cs"/>
              </a:rPr>
              <a:t> Fever: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Guidance for Physicians and Healthcare Providers</a:t>
            </a:r>
          </a:p>
          <a:p>
            <a:r>
              <a:rPr lang="en-US" sz="1200" b="0" kern="1200" dirty="0">
                <a:solidFill>
                  <a:schemeClr val="tx1"/>
                </a:solidFill>
                <a:effectLst/>
                <a:latin typeface="+mn-lt"/>
                <a:ea typeface="+mn-ea"/>
                <a:cs typeface="+mn-cs"/>
              </a:rPr>
              <a:t>www.floridahealth.gov/zika </a:t>
            </a:r>
          </a:p>
          <a:p>
            <a:endParaRPr lang="en-US" b="0" baseline="0" dirty="0"/>
          </a:p>
          <a:p>
            <a:r>
              <a:rPr lang="en-US" sz="1200" b="0" kern="1200" dirty="0" err="1">
                <a:solidFill>
                  <a:schemeClr val="tx1"/>
                </a:solidFill>
                <a:effectLst/>
                <a:latin typeface="+mn-lt"/>
                <a:ea typeface="+mn-ea"/>
                <a:cs typeface="+mn-cs"/>
              </a:rPr>
              <a:t>Zika</a:t>
            </a:r>
            <a:r>
              <a:rPr lang="en-US" sz="1200" b="0" kern="1200" dirty="0">
                <a:solidFill>
                  <a:schemeClr val="tx1"/>
                </a:solidFill>
                <a:effectLst/>
                <a:latin typeface="+mn-lt"/>
                <a:ea typeface="+mn-ea"/>
                <a:cs typeface="+mn-cs"/>
              </a:rPr>
              <a:t> Fever: Information for Clinicians</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www.floridahealth.gov/zika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Zika</a:t>
            </a:r>
            <a:r>
              <a:rPr lang="en-US" sz="1200" b="0" kern="1200" baseline="0" dirty="0">
                <a:solidFill>
                  <a:schemeClr val="tx1"/>
                </a:solidFill>
                <a:effectLst/>
                <a:latin typeface="+mn-lt"/>
                <a:ea typeface="+mn-ea"/>
                <a:cs typeface="+mn-cs"/>
              </a:rPr>
              <a:t> Fever: Information for Obstetricians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www.floridahealth.gov/zika</a:t>
            </a:r>
            <a:endParaRPr lang="en-US" sz="1200" b="0" kern="1200" dirty="0">
              <a:solidFill>
                <a:schemeClr val="tx1"/>
              </a:solidFill>
              <a:effectLst/>
              <a:latin typeface="+mn-lt"/>
              <a:ea typeface="+mn-ea"/>
              <a:cs typeface="+mn-cs"/>
            </a:endParaRPr>
          </a:p>
          <a:p>
            <a:endParaRPr lang="en-US" b="0" baseline="0" dirty="0"/>
          </a:p>
          <a:p>
            <a:r>
              <a:rPr lang="en-US" b="0" baseline="0" dirty="0"/>
              <a:t>Mosquito Bite Protection in Florida</a:t>
            </a:r>
          </a:p>
          <a:p>
            <a:r>
              <a:rPr lang="en-US" b="0" baseline="0" dirty="0"/>
              <a:t>www.floridahealth.gov/zika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Update: Interim Guidelines for Health Care Providers Caring for Pregnant Women and Women of Reproductive Age with Possible </a:t>
            </a:r>
            <a:r>
              <a:rPr lang="en-US" b="0" dirty="0" err="1"/>
              <a:t>Zika</a:t>
            </a:r>
            <a:r>
              <a:rPr lang="en-US" b="0" dirty="0"/>
              <a:t> Virus Exposure — United States, 2016</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r>
              <a:rPr lang="en-US" sz="1200" kern="1200" dirty="0">
                <a:solidFill>
                  <a:schemeClr val="tx1"/>
                </a:solidFill>
                <a:effectLst/>
                <a:latin typeface="+mn-lt"/>
                <a:ea typeface="+mn-ea"/>
                <a:cs typeface="+mn-cs"/>
              </a:rPr>
              <a:t>Interim Guidelines for the Evaluation and Testing of Infants with Possible Congenital </a:t>
            </a:r>
            <a:r>
              <a:rPr lang="en-US" sz="1200" kern="1200" dirty="0" err="1">
                <a:solidFill>
                  <a:schemeClr val="tx1"/>
                </a:solidFill>
                <a:effectLst/>
                <a:latin typeface="+mn-lt"/>
                <a:ea typeface="+mn-ea"/>
                <a:cs typeface="+mn-cs"/>
              </a:rPr>
              <a:t>Zika</a:t>
            </a:r>
            <a:r>
              <a:rPr lang="en-US" sz="1200" kern="1200" dirty="0">
                <a:solidFill>
                  <a:schemeClr val="tx1"/>
                </a:solidFill>
                <a:effectLst/>
                <a:latin typeface="+mn-lt"/>
                <a:ea typeface="+mn-ea"/>
                <a:cs typeface="+mn-cs"/>
              </a:rPr>
              <a:t> Virus Infection — United States, 2016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r>
              <a:rPr lang="en-US" baseline="0" dirty="0"/>
              <a:t>Interim Guidelines for Prevention of Sexual Transmission of </a:t>
            </a:r>
            <a:r>
              <a:rPr lang="en-US" baseline="0" dirty="0" err="1"/>
              <a:t>Zika</a:t>
            </a:r>
            <a:r>
              <a:rPr lang="en-US" baseline="0" dirty="0"/>
              <a:t> Virus </a:t>
            </a:r>
            <a:r>
              <a:rPr lang="en-US" sz="1200" kern="1200" dirty="0">
                <a:solidFill>
                  <a:schemeClr val="tx1"/>
                </a:solidFill>
                <a:effectLst/>
                <a:latin typeface="+mn-lt"/>
                <a:ea typeface="+mn-ea"/>
                <a:cs typeface="+mn-cs"/>
              </a:rPr>
              <a:t>— United States, 2016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www.cdc.gov/zika/hc-providers/index.html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a:t>
            </a:fld>
            <a:endParaRPr lang="en-US"/>
          </a:p>
        </p:txBody>
      </p:sp>
    </p:spTree>
    <p:extLst>
      <p:ext uri="{BB962C8B-B14F-4D97-AF65-F5344CB8AC3E}">
        <p14:creationId xmlns:p14="http://schemas.microsoft.com/office/powerpoint/2010/main" val="199253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dirty="0"/>
              <a:t>Spread to the Americas in 2015. First locally acquired cases were identified in Brazil, Pan American Health Organization sent out an alert about the cases in May. Since then, locally acquired cases have been identified in </a:t>
            </a:r>
            <a:r>
              <a:rPr lang="es-ES" dirty="0" err="1">
                <a:effectLst/>
              </a:rPr>
              <a:t>Brazil</a:t>
            </a:r>
            <a:r>
              <a:rPr lang="es-ES" dirty="0">
                <a:effectLst/>
              </a:rPr>
              <a:t>, Colombia, </a:t>
            </a:r>
            <a:r>
              <a:rPr lang="es-ES" dirty="0" err="1">
                <a:effectLst/>
              </a:rPr>
              <a:t>Suriname</a:t>
            </a:r>
            <a:r>
              <a:rPr lang="es-ES" dirty="0">
                <a:effectLst/>
              </a:rPr>
              <a:t>, Venezuela, French </a:t>
            </a:r>
            <a:r>
              <a:rPr lang="es-ES" dirty="0" err="1">
                <a:effectLst/>
              </a:rPr>
              <a:t>Guiana</a:t>
            </a:r>
            <a:r>
              <a:rPr lang="es-ES" dirty="0">
                <a:effectLst/>
              </a:rPr>
              <a:t>, Guyana, Paraguay, El Salvador, Guatemala, Honduras, </a:t>
            </a:r>
            <a:r>
              <a:rPr lang="es-ES" dirty="0" err="1">
                <a:effectLst/>
              </a:rPr>
              <a:t>Panama</a:t>
            </a:r>
            <a:r>
              <a:rPr lang="es-ES" dirty="0">
                <a:effectLst/>
              </a:rPr>
              <a:t>, </a:t>
            </a:r>
            <a:r>
              <a:rPr lang="es-ES" dirty="0" err="1">
                <a:effectLst/>
              </a:rPr>
              <a:t>Mexico</a:t>
            </a:r>
            <a:r>
              <a:rPr lang="es-ES" dirty="0">
                <a:effectLst/>
              </a:rPr>
              <a:t>, </a:t>
            </a:r>
            <a:r>
              <a:rPr lang="es-ES" dirty="0" err="1">
                <a:effectLst/>
              </a:rPr>
              <a:t>Martinique</a:t>
            </a:r>
            <a:r>
              <a:rPr lang="es-ES" dirty="0">
                <a:effectLst/>
              </a:rPr>
              <a:t>, Puerto Rico, and </a:t>
            </a:r>
            <a:r>
              <a:rPr lang="es-ES" dirty="0" err="1">
                <a:effectLst/>
              </a:rPr>
              <a:t>Haiti</a:t>
            </a:r>
            <a:r>
              <a:rPr lang="es-ES" dirty="0">
                <a:effectLst/>
              </a:rPr>
              <a:t>.  </a:t>
            </a:r>
            <a:r>
              <a:rPr lang="en-US" b="0" dirty="0">
                <a:latin typeface="Times New Roman" panose="02020603050405020304" pitchFamily="18" charset="0"/>
                <a:cs typeface="Times New Roman" panose="02020603050405020304" pitchFamily="18" charset="0"/>
              </a:rPr>
              <a:t>20 countries or territories in the Americas, including Puerto Rico</a:t>
            </a:r>
          </a:p>
          <a:p>
            <a:pPr defTabSz="931774">
              <a:defRPr/>
            </a:pPr>
            <a:endParaRPr lang="es-ES" altLang="en-US" dirty="0">
              <a:effectLst/>
              <a:latin typeface="Arial" panose="020B0604020202020204" pitchFamily="34" charset="0"/>
              <a:cs typeface="Arial" panose="020B0604020202020204" pitchFamily="34" charset="0"/>
            </a:endParaRPr>
          </a:p>
          <a:p>
            <a:pPr defTabSz="931774">
              <a:defRPr/>
            </a:pPr>
            <a:r>
              <a:rPr lang="en-US" dirty="0"/>
              <a:t> Zika virus infections have been reported in travelers returning to the United States. </a:t>
            </a:r>
            <a:r>
              <a:rPr lang="en-US" b="0" dirty="0">
                <a:latin typeface="Times New Roman" panose="02020603050405020304" pitchFamily="18" charset="0"/>
                <a:cs typeface="Times New Roman" panose="02020603050405020304" pitchFamily="18" charset="0"/>
              </a:rPr>
              <a:t>From 2011–2014, 11 laboratory-confirmed Zika virus disease cases identified in travelers returning to the U.S. from areas with local transmission. </a:t>
            </a:r>
          </a:p>
          <a:p>
            <a:pPr defTabSz="931774">
              <a:defRPr/>
            </a:pPr>
            <a:endParaRPr lang="en-US" b="0" dirty="0">
              <a:latin typeface="Times New Roman" panose="02020603050405020304" pitchFamily="18" charset="0"/>
              <a:cs typeface="Times New Roman" panose="02020603050405020304" pitchFamily="18" charset="0"/>
            </a:endParaRPr>
          </a:p>
          <a:p>
            <a:pPr defTabSz="931774">
              <a:defRPr/>
            </a:pPr>
            <a:r>
              <a:rPr lang="en-US" b="0" dirty="0">
                <a:latin typeface="Times New Roman" panose="02020603050405020304" pitchFamily="18" charset="0"/>
                <a:cs typeface="Times New Roman" panose="02020603050405020304" pitchFamily="18" charset="0"/>
              </a:rPr>
              <a:t>Se</a:t>
            </a:r>
            <a:r>
              <a:rPr lang="en-US" b="0" baseline="0" dirty="0">
                <a:latin typeface="Times New Roman" panose="02020603050405020304" pitchFamily="18" charset="0"/>
                <a:cs typeface="Times New Roman" panose="02020603050405020304" pitchFamily="18" charset="0"/>
              </a:rPr>
              <a:t> next slide for </a:t>
            </a:r>
            <a:r>
              <a:rPr lang="en-US" b="0" dirty="0">
                <a:latin typeface="Times New Roman" panose="02020603050405020304" pitchFamily="18" charset="0"/>
                <a:cs typeface="Times New Roman" panose="02020603050405020304" pitchFamily="18" charset="0"/>
              </a:rPr>
              <a:t>U.S.,</a:t>
            </a:r>
            <a:r>
              <a:rPr lang="en-US" b="0" baseline="0" dirty="0">
                <a:latin typeface="Times New Roman" panose="02020603050405020304" pitchFamily="18" charset="0"/>
                <a:cs typeface="Times New Roman" panose="02020603050405020304" pitchFamily="18" charset="0"/>
              </a:rPr>
              <a:t> situation</a:t>
            </a:r>
            <a:endParaRPr lang="en-US" dirty="0">
              <a:latin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13</a:t>
            </a:fld>
            <a:endParaRPr lang="en-US" altLang="en-US" sz="1100">
              <a:solidFill>
                <a:prstClr val="black"/>
              </a:solidFill>
            </a:endParaRPr>
          </a:p>
        </p:txBody>
      </p:sp>
    </p:spTree>
    <p:extLst>
      <p:ext uri="{BB962C8B-B14F-4D97-AF65-F5344CB8AC3E}">
        <p14:creationId xmlns:p14="http://schemas.microsoft.com/office/powerpoint/2010/main" val="294582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ffectLst/>
              </a:rPr>
              <a:t>Due to concerns of microcephaly associated with maternal Zika virus infection, fetuses and infants of women infected with Zika virus during pregnancy should be evaluated for possible congenital infection and neurologic abnormalities.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full spectrum of outcomes that might be associated with </a:t>
            </a:r>
            <a:r>
              <a:rPr lang="en-US" dirty="0" err="1"/>
              <a:t>Zika</a:t>
            </a:r>
            <a:r>
              <a:rPr lang="en-US" dirty="0"/>
              <a:t> virus</a:t>
            </a:r>
            <a:r>
              <a:rPr lang="en-US" baseline="0" dirty="0"/>
              <a:t> </a:t>
            </a:r>
            <a:r>
              <a:rPr lang="en-US" dirty="0"/>
              <a:t>infection during pregnancy and the factors that might increase risk to the fetus are not yet fully understood. Health authorities in Brazil, with assistance from the Pan American Health Organization, CDC, and other agencies, have been investigating the possible association between </a:t>
            </a:r>
            <a:r>
              <a:rPr lang="en-US" dirty="0" err="1"/>
              <a:t>Zika</a:t>
            </a:r>
            <a:r>
              <a:rPr lang="en-US" dirty="0"/>
              <a:t> virus infection and microcephaly in infants. However, additional studies are needed to further characterize this relationship. More studies are planned to learn more about the risks of </a:t>
            </a:r>
            <a:r>
              <a:rPr lang="en-US" dirty="0" err="1"/>
              <a:t>Zika</a:t>
            </a:r>
            <a:r>
              <a:rPr lang="en-US" dirty="0"/>
              <a:t> virus infection during pregnancy.</a:t>
            </a:r>
          </a:p>
          <a:p>
            <a:pPr defTabSz="931774">
              <a:defRPr/>
            </a:pPr>
            <a:r>
              <a:rPr lang="en-US" dirty="0"/>
              <a:t>See </a:t>
            </a:r>
            <a:r>
              <a:rPr lang="en-US" dirty="0" err="1"/>
              <a:t>PAHO</a:t>
            </a:r>
            <a:r>
              <a:rPr lang="en-US" dirty="0"/>
              <a:t> update http://www.paho.org/hq/index.php?option=com_content&amp;id=11599&amp;Itemid=41691 </a:t>
            </a:r>
          </a:p>
          <a:p>
            <a:r>
              <a:rPr lang="en-US" dirty="0"/>
              <a:t>CDC scientists tested samples provided by Brazilian health authorities from two pregnancies that ended in miscarriage and from two infants with diagnosed microcephaly who died shortly after birth. For the two full-term infants, tests showed that Zika virus was present in the brain. Genetic sequence analysis showed that the virus in the four cases was the same as the Zika virus strain currently circulating in Brazil.  All four mothers reported having experienced a fever and rash illness consistent with Zika virus disease (Zika) during their pregnancies. </a:t>
            </a:r>
          </a:p>
          <a:p>
            <a:pPr defTabSz="931774">
              <a:defRPr/>
            </a:pP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14</a:t>
            </a:fld>
            <a:endParaRPr lang="en-US"/>
          </a:p>
        </p:txBody>
      </p:sp>
    </p:spTree>
    <p:extLst>
      <p:ext uri="{BB962C8B-B14F-4D97-AF65-F5344CB8AC3E}">
        <p14:creationId xmlns:p14="http://schemas.microsoft.com/office/powerpoint/2010/main" val="42233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b="1" dirty="0">
                <a:latin typeface="Times New Roman" panose="02020603050405020304" pitchFamily="18" charset="0"/>
                <a:cs typeface="Times New Roman" panose="02020603050405020304" pitchFamily="18" charset="0"/>
              </a:rPr>
              <a:t>Non-travel</a:t>
            </a:r>
            <a:r>
              <a:rPr lang="en-US" b="0" dirty="0">
                <a:latin typeface="Times New Roman" panose="02020603050405020304" pitchFamily="18" charset="0"/>
                <a:cs typeface="Times New Roman" panose="02020603050405020304" pitchFamily="18" charset="0"/>
              </a:rPr>
              <a:t> related infections is 15 and all are in Miami-Dade and Broward County (See latest press release – This quote form 8-4-2016). </a:t>
            </a:r>
          </a:p>
          <a:p>
            <a:r>
              <a:rPr lang="en-US" altLang="en-US" dirty="0">
                <a:latin typeface="Arial" panose="020B0604020202020204" pitchFamily="34" charset="0"/>
                <a:cs typeface="Arial" panose="020B0604020202020204" pitchFamily="34" charset="0"/>
              </a:rPr>
              <a:t>US States</a:t>
            </a:r>
          </a:p>
          <a:p>
            <a:r>
              <a:rPr lang="en-US" altLang="en-US" dirty="0">
                <a:latin typeface="Arial" panose="020B0604020202020204" pitchFamily="34" charset="0"/>
                <a:cs typeface="Arial" panose="020B0604020202020204" pitchFamily="34" charset="0"/>
              </a:rPr>
              <a:t>Locally acquired mosquito-borne cases reported: 6</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1,818</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Laboratory acquired cases reported:  1</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1,825</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Sexually transmitted: 16</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5</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US Territories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Locally acquired cases reported: 5,525</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23</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5,548*</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18</a:t>
            </a:r>
          </a:p>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*Sexually transmitted cases are not reported for areas with local mosquito-borne transmission of Zika virus because it is not possible to determine whether infection occurred due to mosquito-borne or sexual transmission.</a:t>
            </a:r>
          </a:p>
          <a:p>
            <a:pPr marL="457200" lvl="1"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15</a:t>
            </a:fld>
            <a:endParaRPr lang="en-US" altLang="en-US" sz="1100">
              <a:solidFill>
                <a:prstClr val="black"/>
              </a:solidFill>
            </a:endParaRPr>
          </a:p>
        </p:txBody>
      </p:sp>
    </p:spTree>
    <p:extLst>
      <p:ext uri="{BB962C8B-B14F-4D97-AF65-F5344CB8AC3E}">
        <p14:creationId xmlns:p14="http://schemas.microsoft.com/office/powerpoint/2010/main" val="64676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Pregnant women in any trimester should consider postponing travel to the areas where Zika virus transmission is ongoing. Pregnant women who do travel to one of these areas should talk to their doctor or other healthcare provider first and strictly follow </a:t>
            </a:r>
            <a:r>
              <a:rPr lang="en-US" b="1" dirty="0">
                <a:solidFill>
                  <a:schemeClr val="tx1"/>
                </a:solidFill>
                <a:effectLst/>
                <a:hlinkClick r:id="rId3"/>
              </a:rPr>
              <a:t>steps to avoid mosquito bites</a:t>
            </a:r>
            <a:r>
              <a:rPr lang="en-US" b="1" dirty="0">
                <a:solidFill>
                  <a:schemeClr val="tx1"/>
                </a:solidFill>
                <a:effectLst/>
              </a:rPr>
              <a:t> </a:t>
            </a:r>
            <a:r>
              <a:rPr lang="en-US" dirty="0">
                <a:effectLst/>
              </a:rPr>
              <a:t>during the trip.</a:t>
            </a:r>
          </a:p>
          <a:p>
            <a:r>
              <a:rPr lang="en-US" dirty="0">
                <a:effectLst/>
              </a:rPr>
              <a:t>Women trying to become pregnant who are thinking about becoming pregnant should consult with their healthcare provider before traveling to these areas and strictly follow </a:t>
            </a:r>
            <a:r>
              <a:rPr lang="en-US" b="1" u="none" dirty="0">
                <a:effectLst/>
                <a:hlinkClick r:id="rId3"/>
              </a:rPr>
              <a:t>steps to prevent mosquito bites during the trip</a:t>
            </a:r>
            <a:r>
              <a:rPr lang="en-US" b="1" u="none" dirty="0">
                <a:effectLst/>
              </a:rPr>
              <a:t>.</a:t>
            </a:r>
          </a:p>
          <a:p>
            <a:pPr defTabSz="931774">
              <a:defRPr/>
            </a:pPr>
            <a:r>
              <a:rPr lang="en-US" dirty="0">
                <a:solidFill>
                  <a:schemeClr val="tx1"/>
                </a:solidFill>
                <a:hlinkClick r:id="rId4"/>
              </a:rPr>
              <a:t>Avoid mosquito bites</a:t>
            </a:r>
            <a:r>
              <a:rPr lang="en-US" dirty="0">
                <a:solidFill>
                  <a:schemeClr val="tx1"/>
                </a:solidFill>
              </a:rPr>
              <a:t> documents </a:t>
            </a:r>
            <a:r>
              <a:rPr lang="en-US" dirty="0"/>
              <a:t>link </a:t>
            </a:r>
            <a:r>
              <a:rPr lang="en-US" dirty="0">
                <a:hlinkClick r:id="rId4"/>
              </a:rPr>
              <a:t>http://www.floridahealth.gov/diseases-and-conditions/zika-virus/_documents/mos-prevention-qxp-02-16.pdf</a:t>
            </a:r>
            <a:endParaRPr lang="en-US" dirty="0"/>
          </a:p>
          <a:p>
            <a:r>
              <a:rPr lang="en-US" b="1" dirty="0"/>
              <a:t>Florida’s small case cluster is not considered widespread transmission</a:t>
            </a:r>
            <a:r>
              <a:rPr lang="en-US" dirty="0"/>
              <a:t>, however, pregnant women are advised to avoid non-essential travel to the impacted area in Miami-Dade County (see map next slide). If you are pregnant and must travel or if you live or work in the impacted area, protect yourself from mosquito bites by wearing insect repellent, long clothing and limiting your time outdoors. </a:t>
            </a:r>
          </a:p>
        </p:txBody>
      </p:sp>
      <p:sp>
        <p:nvSpPr>
          <p:cNvPr id="4" name="Slide Number Placeholder 3"/>
          <p:cNvSpPr>
            <a:spLocks noGrp="1"/>
          </p:cNvSpPr>
          <p:nvPr>
            <p:ph type="sldNum" sz="quarter" idx="10"/>
          </p:nvPr>
        </p:nvSpPr>
        <p:spPr/>
        <p:txBody>
          <a:bodyPr/>
          <a:lstStyle/>
          <a:p>
            <a:fld id="{3806A860-3B2D-4037-9A11-5B64728881D5}" type="slidenum">
              <a:rPr lang="en-US" smtClean="0"/>
              <a:t>19</a:t>
            </a:fld>
            <a:endParaRPr lang="en-US"/>
          </a:p>
        </p:txBody>
      </p:sp>
    </p:spTree>
    <p:extLst>
      <p:ext uri="{BB962C8B-B14F-4D97-AF65-F5344CB8AC3E}">
        <p14:creationId xmlns:p14="http://schemas.microsoft.com/office/powerpoint/2010/main" val="222299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http://www.floridahealth.gov/newsroom/2016/09/090116-zika-update.html </a:t>
            </a:r>
          </a:p>
          <a:p>
            <a:endParaRPr lang="en-US" dirty="0"/>
          </a:p>
          <a:p>
            <a:r>
              <a:rPr lang="en-US" b="1" dirty="0"/>
              <a:t>Miami/Broward/Palm</a:t>
            </a:r>
            <a:r>
              <a:rPr lang="en-US" b="1" baseline="0" dirty="0"/>
              <a:t> Beach</a:t>
            </a:r>
            <a:r>
              <a:rPr lang="en-US" b="1" dirty="0"/>
              <a:t> situation (Press release 9-1-2016)</a:t>
            </a:r>
          </a:p>
          <a:p>
            <a:pPr marL="171450" indent="-171450">
              <a:buFont typeface="Arial" panose="020B0604020202020204" pitchFamily="34" charset="0"/>
              <a:buChar char="•"/>
            </a:pPr>
            <a:r>
              <a:rPr lang="en-US" dirty="0"/>
              <a:t>DOH continues door-to-door outreach and targeted testing in Pinellas, Palm Beach and Miami-Dade counties and mosquito abatement and reduction activities are also taking place around the locations that are being investigated.  (as of 9/1/16)</a:t>
            </a:r>
          </a:p>
          <a:p>
            <a:pPr marL="171450" indent="-171450">
              <a:buFont typeface="Arial" panose="020B0604020202020204" pitchFamily="34" charset="0"/>
              <a:buChar char="•"/>
            </a:pPr>
            <a:r>
              <a:rPr lang="en-US" dirty="0"/>
              <a:t>DOH believes ongoing transmission is only taking place within the small identified areas in </a:t>
            </a:r>
            <a:r>
              <a:rPr lang="en-US" dirty="0" err="1"/>
              <a:t>Wynwood</a:t>
            </a:r>
            <a:r>
              <a:rPr lang="en-US" dirty="0"/>
              <a:t> and Miami Beach in Miami-Dade County, see maps next slide.</a:t>
            </a:r>
          </a:p>
          <a:p>
            <a:pPr marL="171450" indent="-171450">
              <a:buFont typeface="Arial" panose="020B0604020202020204" pitchFamily="34" charset="0"/>
              <a:buChar char="•"/>
            </a:pPr>
            <a:r>
              <a:rPr lang="en-US" dirty="0"/>
              <a:t>The department is currently conducting 13 investigations. Information regarding the investigations can be found here. If investigations reveal additional areas of active transmission, the department will announce a defined area of concern.  (detailed</a:t>
            </a:r>
            <a:r>
              <a:rPr lang="en-US" baseline="0" dirty="0"/>
              <a:t> </a:t>
            </a:r>
            <a:r>
              <a:rPr lang="en-US" dirty="0"/>
              <a:t>information in press release)</a:t>
            </a:r>
          </a:p>
        </p:txBody>
      </p:sp>
      <p:sp>
        <p:nvSpPr>
          <p:cNvPr id="4" name="Slide Number Placeholder 3"/>
          <p:cNvSpPr>
            <a:spLocks noGrp="1"/>
          </p:cNvSpPr>
          <p:nvPr>
            <p:ph type="sldNum" sz="quarter" idx="10"/>
          </p:nvPr>
        </p:nvSpPr>
        <p:spPr/>
        <p:txBody>
          <a:bodyPr/>
          <a:lstStyle/>
          <a:p>
            <a:fld id="{3806A860-3B2D-4037-9A11-5B64728881D5}" type="slidenum">
              <a:rPr lang="en-US" smtClean="0"/>
              <a:t>20</a:t>
            </a:fld>
            <a:endParaRPr lang="en-US"/>
          </a:p>
        </p:txBody>
      </p:sp>
    </p:spTree>
    <p:extLst>
      <p:ext uri="{BB962C8B-B14F-4D97-AF65-F5344CB8AC3E}">
        <p14:creationId xmlns:p14="http://schemas.microsoft.com/office/powerpoint/2010/main" val="349269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https://www.flrules.org/Faw/FAWDocuments/FAWVOLUMEFOLDERS2016/4224/4224doc.pdf</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25</a:t>
            </a:fld>
            <a:endParaRPr lang="en-US"/>
          </a:p>
        </p:txBody>
      </p:sp>
    </p:spTree>
    <p:extLst>
      <p:ext uri="{BB962C8B-B14F-4D97-AF65-F5344CB8AC3E}">
        <p14:creationId xmlns:p14="http://schemas.microsoft.com/office/powerpoint/2010/main" val="22326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26</a:t>
            </a:fld>
            <a:endParaRPr lang="en-US"/>
          </a:p>
        </p:txBody>
      </p:sp>
    </p:spTree>
    <p:extLst>
      <p:ext uri="{BB962C8B-B14F-4D97-AF65-F5344CB8AC3E}">
        <p14:creationId xmlns:p14="http://schemas.microsoft.com/office/powerpoint/2010/main" val="250888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p:txBody>
          <a:bodyPr/>
          <a:lstStyle/>
          <a:p>
            <a:pPr>
              <a:defRPr/>
            </a:pPr>
            <a:r>
              <a:rPr lang="en-US" dirty="0"/>
              <a:t>Assess clinically compatible illnesses for possible travel-associated versus locally-acquired </a:t>
            </a:r>
            <a:r>
              <a:rPr lang="en-US" dirty="0" err="1"/>
              <a:t>Zika</a:t>
            </a:r>
            <a:r>
              <a:rPr lang="en-US" dirty="0"/>
              <a:t> virus infection:</a:t>
            </a:r>
          </a:p>
          <a:p>
            <a:pPr marL="474739" indent="-474739">
              <a:buFont typeface="Arial" panose="020B0604020202020204" pitchFamily="34" charset="0"/>
              <a:buChar char="•"/>
              <a:defRPr/>
            </a:pPr>
            <a:r>
              <a:rPr lang="en-US" u="sng" dirty="0"/>
              <a:t>Recent travel</a:t>
            </a:r>
            <a:r>
              <a:rPr lang="en-US" dirty="0"/>
              <a:t>: specific dates and locations of travel in the two weeks prior to illness onset </a:t>
            </a:r>
          </a:p>
          <a:p>
            <a:pPr marL="474739" indent="-474739">
              <a:buFont typeface="Arial" panose="020B0604020202020204" pitchFamily="34" charset="0"/>
              <a:buChar char="•"/>
              <a:defRPr/>
            </a:pPr>
            <a:r>
              <a:rPr lang="en-US" u="sng" dirty="0"/>
              <a:t>No recent travel</a:t>
            </a:r>
            <a:r>
              <a:rPr lang="en-US" dirty="0"/>
              <a:t>: any household contacts (household members or visitors) who have traveled one month prior to illness onset</a:t>
            </a:r>
          </a:p>
          <a:p>
            <a:pPr marL="474739" indent="-474739">
              <a:buFontTx/>
              <a:buChar char="•"/>
              <a:defRPr/>
            </a:pPr>
            <a:r>
              <a:rPr lang="en-US" altLang="en-US" dirty="0"/>
              <a:t>All specimens that come to BPHL for </a:t>
            </a:r>
            <a:r>
              <a:rPr lang="en-US" altLang="en-US" dirty="0" err="1"/>
              <a:t>Zika</a:t>
            </a:r>
            <a:r>
              <a:rPr lang="en-US" altLang="en-US" dirty="0"/>
              <a:t> virus testing will also be tested for dengue</a:t>
            </a:r>
            <a:r>
              <a:rPr lang="en-US" altLang="en-US" baseline="0" dirty="0"/>
              <a:t> and</a:t>
            </a:r>
            <a:r>
              <a:rPr lang="en-US" altLang="en-US" dirty="0"/>
              <a:t> chikungunya and vice versa</a:t>
            </a:r>
          </a:p>
          <a:p>
            <a:pPr defTabSz="931774">
              <a:defRPr/>
            </a:pPr>
            <a:endParaRPr lang="en-US" dirty="0"/>
          </a:p>
          <a:p>
            <a:pPr defTabSz="931774">
              <a:defRPr/>
            </a:pPr>
            <a:r>
              <a:rPr lang="en-US" dirty="0"/>
              <a:t>If an individual is suspected of having Zika, the healthcare provider should contact their health department immediately upon suspicion</a:t>
            </a:r>
            <a:r>
              <a:rPr lang="en-US" baseline="0" dirty="0"/>
              <a:t> </a:t>
            </a:r>
            <a:r>
              <a:rPr lang="en-US" dirty="0"/>
              <a:t>to report the case and determine if the patient meets the CDC testing criteria.  If they do, the CHD will work closely with the healthcare provider to collect the necessary samples and arrange for them to be sent to the Department Public Health Laboratory for testing.  The CHD will also interview the patient to gather any additional information needed.  The CHD will also notify the state office and their local mosquito control district of the case.  Mosquito control will then provide outreach materials to the community on how they can protect themselves (drain and cover). Additional actions may include, conducting door-to-door inspections of mosquito prevention practices and abundance.  The state office will add confirmed cases into the CDC national reporting system; </a:t>
            </a:r>
            <a:r>
              <a:rPr lang="en-US" dirty="0" err="1"/>
              <a:t>Arbonet</a:t>
            </a:r>
            <a:r>
              <a:rPr lang="en-US" dirty="0"/>
              <a:t> and include them the following weekly arbovirus report (available to the public by Tuesday). </a:t>
            </a:r>
          </a:p>
          <a:p>
            <a:pPr>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This chart depicts</a:t>
            </a:r>
            <a:r>
              <a:rPr lang="en-US" altLang="en-US" b="1" baseline="0" dirty="0"/>
              <a:t> the process for evaluation, diagnosis, and reporting, and the inherent complexities associated with any potential Zika case.  The complex nature of this disease stresses the need of a coordinated approach between healthcare providers and public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Emergency Rules</a:t>
            </a:r>
          </a:p>
          <a:p>
            <a:pPr>
              <a:spcAft>
                <a:spcPts val="600"/>
              </a:spcAft>
            </a:pPr>
            <a:r>
              <a:rPr lang="en-US" dirty="0"/>
              <a:t>64DER16-1 (64D-3.029) Diseases or Conditions to be Reported</a:t>
            </a:r>
          </a:p>
          <a:p>
            <a:pPr marL="628650" lvl="1" indent="-171450">
              <a:spcAft>
                <a:spcPts val="600"/>
              </a:spcAft>
              <a:buFont typeface="Arial" panose="020B0604020202020204" pitchFamily="34" charset="0"/>
              <a:buChar char="•"/>
            </a:pPr>
            <a:r>
              <a:rPr lang="en-US" dirty="0"/>
              <a:t>Requires immediate reporting to DOH of suspected or confirmed cases of the Zika virus by physicians, hospitals, and laboratories</a:t>
            </a:r>
          </a:p>
          <a:p>
            <a:pPr>
              <a:spcAft>
                <a:spcPts val="600"/>
              </a:spcAft>
            </a:pPr>
            <a:endParaRPr lang="en-US" dirty="0"/>
          </a:p>
          <a:p>
            <a:pPr>
              <a:spcAft>
                <a:spcPts val="600"/>
              </a:spcAft>
            </a:pPr>
            <a:r>
              <a:rPr lang="en-US" dirty="0"/>
              <a:t> 64DER16-2 (64D-3.040) Procedures for Control of Specific Communicable Diseases</a:t>
            </a:r>
          </a:p>
          <a:p>
            <a:pPr marL="628650" lvl="1" indent="-171450">
              <a:spcAft>
                <a:spcPts val="600"/>
              </a:spcAft>
              <a:buFont typeface="Arial" panose="020B0604020202020204" pitchFamily="34" charset="0"/>
              <a:buChar char="•"/>
            </a:pPr>
            <a:r>
              <a:rPr lang="en-US" dirty="0"/>
              <a:t>Hospitals with suspected or confirmed cases of the Zika virus shall provide case status reports every 24 hours </a:t>
            </a:r>
          </a:p>
          <a:p>
            <a:pPr marL="628650" lvl="1" indent="-171450">
              <a:spcAft>
                <a:spcPts val="600"/>
              </a:spcAft>
              <a:buFont typeface="Arial" panose="020B0604020202020204" pitchFamily="34" charset="0"/>
              <a:buChar char="•"/>
            </a:pPr>
            <a:r>
              <a:rPr lang="en-US" dirty="0"/>
              <a:t>Physicians with suspected or confirmed cases of the Zika virus shall provide case status reports every 72 hours</a:t>
            </a:r>
          </a:p>
          <a:p>
            <a:pPr>
              <a:defRPr/>
            </a:pPr>
            <a:endParaRPr lang="en-US" altLang="en-US" b="1" dirty="0"/>
          </a:p>
        </p:txBody>
      </p:sp>
      <p:sp>
        <p:nvSpPr>
          <p:cNvPr id="72708" name="Slide Number Placeholder 3"/>
          <p:cNvSpPr>
            <a:spLocks noGrp="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cs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cs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cs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cs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B47894-822A-4B99-9AD3-A63AE2DC60B1}" type="slidenum">
              <a:rPr lang="en-US" altLang="en-US">
                <a:solidFill>
                  <a:srgbClr val="000000"/>
                </a:solidFill>
              </a:rPr>
              <a:pPr>
                <a:spcBef>
                  <a:spcPct val="0"/>
                </a:spcBef>
              </a:pPr>
              <a:t>27</a:t>
            </a:fld>
            <a:endParaRPr lang="en-US" altLang="en-US">
              <a:solidFill>
                <a:srgbClr val="000000"/>
              </a:solidFill>
            </a:endParaRPr>
          </a:p>
        </p:txBody>
      </p:sp>
    </p:spTree>
    <p:extLst>
      <p:ext uri="{BB962C8B-B14F-4D97-AF65-F5344CB8AC3E}">
        <p14:creationId xmlns:p14="http://schemas.microsoft.com/office/powerpoint/2010/main" val="300749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Microcephaly is a neurological condition in which an infant’s head is significantly smaller than the heads of other children of the same age and sex, which can lead to developmental issues. Microcephaly can be caused by a variety of genetic and environmental factors, including some infections of the fetus during pregnancy such as toxoplasmosis, cytomegalovirus, rubella and chickenpox. </a:t>
            </a:r>
          </a:p>
          <a:p>
            <a:pPr defTabSz="931774">
              <a:defRPr/>
            </a:pPr>
            <a:endParaRPr lang="en-US" dirty="0"/>
          </a:p>
          <a:p>
            <a:pPr defTabSz="931774">
              <a:defRPr/>
            </a:pPr>
            <a:r>
              <a:rPr lang="en-US" b="1" dirty="0"/>
              <a:t>The Florida</a:t>
            </a:r>
            <a:r>
              <a:rPr lang="en-US" b="1" baseline="0" dirty="0"/>
              <a:t> Birth Defects Registry </a:t>
            </a:r>
            <a:r>
              <a:rPr lang="en-US" b="1" dirty="0"/>
              <a:t>reports</a:t>
            </a:r>
            <a:r>
              <a:rPr lang="en-US" b="1" baseline="0" dirty="0"/>
              <a:t> that the rate of</a:t>
            </a:r>
            <a:r>
              <a:rPr lang="en-US" b="1" dirty="0"/>
              <a:t> microcephaly</a:t>
            </a:r>
            <a:r>
              <a:rPr lang="en-US" b="1" baseline="0" dirty="0"/>
              <a:t> in Florida is 6.8 cases per 10,000 live births, which is equal to ~150 cases per year in FL residents. </a:t>
            </a:r>
          </a:p>
        </p:txBody>
      </p:sp>
      <p:sp>
        <p:nvSpPr>
          <p:cNvPr id="4" name="Slide Number Placeholder 3"/>
          <p:cNvSpPr>
            <a:spLocks noGrp="1"/>
          </p:cNvSpPr>
          <p:nvPr>
            <p:ph type="sldNum" sz="quarter" idx="10"/>
          </p:nvPr>
        </p:nvSpPr>
        <p:spPr/>
        <p:txBody>
          <a:bodyPr/>
          <a:lstStyle/>
          <a:p>
            <a:fld id="{3806A860-3B2D-4037-9A11-5B64728881D5}" type="slidenum">
              <a:rPr lang="en-US" smtClean="0"/>
              <a:t>28</a:t>
            </a:fld>
            <a:endParaRPr lang="en-US"/>
          </a:p>
        </p:txBody>
      </p:sp>
    </p:spTree>
    <p:extLst>
      <p:ext uri="{BB962C8B-B14F-4D97-AF65-F5344CB8AC3E}">
        <p14:creationId xmlns:p14="http://schemas.microsoft.com/office/powerpoint/2010/main" val="2505116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effectLst/>
            </a:endParaRPr>
          </a:p>
          <a:p>
            <a:pPr defTabSz="949478">
              <a:defRPr/>
            </a:pPr>
            <a:r>
              <a:rPr lang="en-US" dirty="0">
                <a:effectLst/>
              </a:rPr>
              <a:t>Due to concerns of microcephaly associated with maternal </a:t>
            </a:r>
            <a:r>
              <a:rPr lang="en-US" dirty="0" err="1">
                <a:effectLst/>
              </a:rPr>
              <a:t>Zika</a:t>
            </a:r>
            <a:r>
              <a:rPr lang="en-US" dirty="0">
                <a:effectLst/>
              </a:rPr>
              <a:t> virus infection, fetuses and infants of women infected with </a:t>
            </a:r>
            <a:r>
              <a:rPr lang="en-US" dirty="0" err="1">
                <a:effectLst/>
              </a:rPr>
              <a:t>Zika</a:t>
            </a:r>
            <a:r>
              <a:rPr lang="en-US" dirty="0">
                <a:effectLst/>
              </a:rPr>
              <a:t> virus during pregnancy should be evaluated for possible congenital infection and neurologic abnormalities.</a:t>
            </a:r>
            <a:endParaRPr lang="en-US" dirty="0"/>
          </a:p>
          <a:p>
            <a:endParaRPr lang="en-US" dirty="0"/>
          </a:p>
          <a:p>
            <a:pPr defTabSz="931774">
              <a:defRPr/>
            </a:pPr>
            <a:r>
              <a:rPr lang="en-US" dirty="0"/>
              <a:t>The full spectrum of outcomes that might be associated with </a:t>
            </a:r>
            <a:r>
              <a:rPr lang="en-US" dirty="0" err="1"/>
              <a:t>Zika</a:t>
            </a:r>
            <a:r>
              <a:rPr lang="en-US" dirty="0"/>
              <a:t> virus</a:t>
            </a:r>
            <a:r>
              <a:rPr lang="en-US" baseline="0" dirty="0"/>
              <a:t> </a:t>
            </a:r>
            <a:r>
              <a:rPr lang="en-US" dirty="0"/>
              <a:t>infection during pregnancy and the factors that might increase risk to the fetus are not yet fully understood. Health authorities in Brazil, with assistance from the Pan American Health Organization, CDC, and other agencies, have been investigating the possible association between </a:t>
            </a:r>
            <a:r>
              <a:rPr lang="en-US" dirty="0" err="1"/>
              <a:t>Zika</a:t>
            </a:r>
            <a:r>
              <a:rPr lang="en-US" dirty="0"/>
              <a:t> virus infection and microcephaly in infants. However, additional studies are needed to further characterize this relationship. More studies are planned to learn more about the risks of </a:t>
            </a:r>
            <a:r>
              <a:rPr lang="en-US" dirty="0" err="1"/>
              <a:t>Zika</a:t>
            </a:r>
            <a:r>
              <a:rPr lang="en-US" dirty="0"/>
              <a:t> virus infection during pregnancy.</a:t>
            </a:r>
          </a:p>
          <a:p>
            <a:endParaRPr lang="en-US" dirty="0"/>
          </a:p>
          <a:p>
            <a:r>
              <a:rPr lang="en-US" dirty="0"/>
              <a:t>According to Brazilian health authorities, as of epidemiological week 1 of 2016, there were 3,530 microcephaly cases recorded, including 46 deaths, in 20 states and the Federal District. Between 2010 and 2014, an average of 163 (Standard deviation 16.9) microcephaly cases was recorded nationwide per year.</a:t>
            </a:r>
          </a:p>
          <a:p>
            <a:pPr defTabSz="949478">
              <a:defRPr/>
            </a:pPr>
            <a:endParaRPr lang="en-US" dirty="0"/>
          </a:p>
          <a:p>
            <a:r>
              <a:rPr lang="en-US" dirty="0"/>
              <a:t>CDC scientists tested samples provided by Brazilian health authorities from two pregnancies that ended in miscarriage and from two infants with diagnosed microcephaly who died shortly after birth. For the two full-term infants, tests showed that Zika virus was present in the brain. Genetic sequence analysis showed that the virus in the four cases was the same as the Zika virus strain currently circulating in Brazil.  All four mothers reported having experienced a fever and rash illness consistent with Zika virus disease (Zika) during their pregnancies. </a:t>
            </a:r>
          </a:p>
          <a:p>
            <a:pPr defTabSz="949478">
              <a:defRPr/>
            </a:pP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29</a:t>
            </a:fld>
            <a:endParaRPr lang="en-US"/>
          </a:p>
        </p:txBody>
      </p:sp>
    </p:spTree>
    <p:extLst>
      <p:ext uri="{BB962C8B-B14F-4D97-AF65-F5344CB8AC3E}">
        <p14:creationId xmlns:p14="http://schemas.microsoft.com/office/powerpoint/2010/main" val="217006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Flavivirus - 1</a:t>
            </a:r>
            <a:r>
              <a:rPr lang="en-US" baseline="30000" dirty="0"/>
              <a:t>st</a:t>
            </a:r>
            <a:r>
              <a:rPr lang="en-US" dirty="0"/>
              <a:t> isolated in Uganda in 1947 from a Rhesus macaque in Zika Forest. Isolated during a study on yellow fever. Present in Africa and SE Asia – represent two main lineages of the virus. Only total 14 human cases identified in these areas and several countries only have evidence of transmission from serosurvey data. In East Africa – sylvatic cycle between nonhuman primates and several Aedes mosquito species. Humans are the primary amplifying host during outbreaks. </a:t>
            </a:r>
          </a:p>
          <a:p>
            <a:pPr defTabSz="931774">
              <a:defRPr/>
            </a:pPr>
            <a:endParaRPr lang="en-US" dirty="0"/>
          </a:p>
          <a:p>
            <a:pPr defTabSz="931774">
              <a:defRPr/>
            </a:pPr>
            <a:r>
              <a:rPr lang="en-US" dirty="0" err="1"/>
              <a:t>Aedes</a:t>
            </a:r>
            <a:r>
              <a:rPr lang="en-US" dirty="0"/>
              <a:t> aegypti believed to be primary vector and other Aedes species have played important roles during recent Western Pacific outbreaks. </a:t>
            </a:r>
            <a:r>
              <a:rPr lang="en-US" dirty="0" err="1"/>
              <a:t>Aedes</a:t>
            </a:r>
            <a:r>
              <a:rPr lang="en-US" dirty="0"/>
              <a:t> </a:t>
            </a:r>
            <a:r>
              <a:rPr lang="en-US" dirty="0" err="1"/>
              <a:t>albopictus</a:t>
            </a:r>
            <a:r>
              <a:rPr lang="en-US" dirty="0"/>
              <a:t> may have the potential to transmit. </a:t>
            </a:r>
          </a:p>
          <a:p>
            <a:pPr lvl="0"/>
            <a:endParaRPr lang="en-US" dirty="0"/>
          </a:p>
          <a:p>
            <a:pPr lvl="0"/>
            <a:r>
              <a:rPr lang="en-US" dirty="0"/>
              <a:t>2007 – 1</a:t>
            </a:r>
            <a:r>
              <a:rPr lang="en-US" baseline="30000" dirty="0"/>
              <a:t>st</a:t>
            </a:r>
            <a:r>
              <a:rPr lang="en-US" dirty="0"/>
              <a:t> major outbreak on island of Yap in Micronesia. Over 100 confirmed and probable (49+59=108) and 72 suspected = 180). </a:t>
            </a:r>
            <a:r>
              <a:rPr lang="en-US" dirty="0" err="1"/>
              <a:t>Seroprevalence</a:t>
            </a:r>
            <a:r>
              <a:rPr lang="en-US" dirty="0"/>
              <a:t> study (74% </a:t>
            </a:r>
            <a:r>
              <a:rPr lang="en-US" dirty="0" err="1"/>
              <a:t>pos</a:t>
            </a:r>
            <a:r>
              <a:rPr lang="en-US" dirty="0"/>
              <a:t>) estimated that around 73% (over 5,000) of the population had been infected and only 18% had a clinical illness (900).</a:t>
            </a:r>
          </a:p>
          <a:p>
            <a:pPr lvl="0"/>
            <a:r>
              <a:rPr lang="en-US" dirty="0"/>
              <a:t>2013 – outbreak in French Polynesia . Since then, spread to other Pacific Islands, with over 30,000 suspected cases.</a:t>
            </a:r>
          </a:p>
          <a:p>
            <a:pPr defTabSz="931774">
              <a:defRPr/>
            </a:pPr>
            <a:endParaRPr lang="en-US" dirty="0"/>
          </a:p>
          <a:p>
            <a:pPr defTabSz="931774">
              <a:defRPr/>
            </a:pPr>
            <a:r>
              <a:rPr lang="en-US" dirty="0"/>
              <a:t>Mosquito, perinatal, potential blood transfusion, evidence of sexual transmission – male to female and female to male described</a:t>
            </a:r>
            <a:r>
              <a:rPr lang="en-US" baseline="0" dirty="0"/>
              <a:t> too</a:t>
            </a:r>
            <a:r>
              <a:rPr lang="en-US" dirty="0"/>
              <a:t>– viral RNA detected in semen. </a:t>
            </a:r>
            <a:r>
              <a:rPr lang="en-US" dirty="0">
                <a:effectLst/>
              </a:rPr>
              <a:t>Zika virus RNA has been identified in 3% of asymptomatic blood donors during an ongoing outbreak in French</a:t>
            </a:r>
            <a:r>
              <a:rPr lang="en-US" baseline="0" dirty="0">
                <a:effectLst/>
              </a:rPr>
              <a:t> Polynesia</a:t>
            </a:r>
            <a:r>
              <a:rPr lang="en-US" dirty="0">
                <a:effectLst/>
              </a:rPr>
              <a:t>.</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7DD84F6-FEA6-4420-8F86-7B0E7F23BF1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4269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32</a:t>
            </a:fld>
            <a:endParaRPr lang="en-US"/>
          </a:p>
        </p:txBody>
      </p:sp>
    </p:spTree>
    <p:extLst>
      <p:ext uri="{BB962C8B-B14F-4D97-AF65-F5344CB8AC3E}">
        <p14:creationId xmlns:p14="http://schemas.microsoft.com/office/powerpoint/2010/main" val="4271533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34</a:t>
            </a:fld>
            <a:endParaRPr lang="en-US"/>
          </a:p>
        </p:txBody>
      </p:sp>
    </p:spTree>
    <p:extLst>
      <p:ext uri="{BB962C8B-B14F-4D97-AF65-F5344CB8AC3E}">
        <p14:creationId xmlns:p14="http://schemas.microsoft.com/office/powerpoint/2010/main" val="3114254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CDC and FDOH have released info for pregnant women and guidance for clinicians. </a:t>
            </a:r>
          </a:p>
          <a:p>
            <a:pPr defTabSz="931774">
              <a:defRPr/>
            </a:pPr>
            <a:r>
              <a:rPr lang="en-US" dirty="0"/>
              <a:t>Blast fax to members of the American Congress of Obstetricians and Gynecologists members but we are also looking into other groups such as midwives. </a:t>
            </a:r>
          </a:p>
          <a:p>
            <a:pPr defTabSz="931774">
              <a:defRPr/>
            </a:pPr>
            <a:r>
              <a:rPr lang="en-US" dirty="0"/>
              <a:t>Distribute to hospitals. </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35</a:t>
            </a:fld>
            <a:endParaRPr lang="en-US"/>
          </a:p>
        </p:txBody>
      </p:sp>
    </p:spTree>
    <p:extLst>
      <p:ext uri="{BB962C8B-B14F-4D97-AF65-F5344CB8AC3E}">
        <p14:creationId xmlns:p14="http://schemas.microsoft.com/office/powerpoint/2010/main" val="345781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4</a:t>
            </a:fld>
            <a:endParaRPr lang="en-US"/>
          </a:p>
        </p:txBody>
      </p:sp>
    </p:spTree>
    <p:extLst>
      <p:ext uri="{BB962C8B-B14F-4D97-AF65-F5344CB8AC3E}">
        <p14:creationId xmlns:p14="http://schemas.microsoft.com/office/powerpoint/2010/main" val="325347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Causes an illness similar to dengue, but the symptoms are milder. Illness characterized by low-grade fever, maculopapular rash (face, neck, trunk, and upper arms, which may spread to the palms and soles), arthralgia, myalgia, and conjunctivitis. </a:t>
            </a:r>
          </a:p>
          <a:p>
            <a:pPr defTabSz="931774">
              <a:defRPr/>
            </a:pPr>
            <a:r>
              <a:rPr lang="en-US" dirty="0"/>
              <a:t>Approximately 25-35% of cases may be afebrile. </a:t>
            </a:r>
          </a:p>
          <a:p>
            <a:pPr defTabSz="931774">
              <a:defRPr/>
            </a:pPr>
            <a:r>
              <a:rPr lang="en-US" dirty="0"/>
              <a:t>Symptoms resolve over 4-7 days. </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a:effectLst/>
              </a:rPr>
              <a:t>Severe disease requiring hospitalization is uncommon and case fatality is low. </a:t>
            </a: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a:solidFill>
                  <a:srgbClr val="FF0000"/>
                </a:solidFill>
                <a:effectLst/>
              </a:rPr>
              <a:t>Signs and symptoms in red box represent the most common found in patients with Zika.</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dirty="0">
                <a:effectLst/>
              </a:rPr>
              <a:t>Based on the typical clinical features, the differential diagnosis for </a:t>
            </a:r>
            <a:r>
              <a:rPr lang="en-US" dirty="0" err="1">
                <a:effectLst/>
              </a:rPr>
              <a:t>Zika</a:t>
            </a:r>
            <a:r>
              <a:rPr lang="en-US" dirty="0">
                <a:effectLst/>
              </a:rPr>
              <a:t> virus infection is broad. In addition to dengue, other considerations include leptospirosis, malaria, rickettsia, group A streptococcus, rubella, measles, and parvovirus, enterovirus, adenovirus, and alphavirus infections (e.g., Chikungunya).</a:t>
            </a: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3806A860-3B2D-4037-9A11-5B64728881D5}" type="slidenum">
              <a:rPr lang="en-US" smtClean="0"/>
              <a:t>5</a:t>
            </a:fld>
            <a:endParaRPr lang="en-US"/>
          </a:p>
        </p:txBody>
      </p:sp>
    </p:spTree>
    <p:extLst>
      <p:ext uri="{BB962C8B-B14F-4D97-AF65-F5344CB8AC3E}">
        <p14:creationId xmlns:p14="http://schemas.microsoft.com/office/powerpoint/2010/main" val="259924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Because of similar geographic distribution and symptoms, patients with suspected </a:t>
            </a:r>
            <a:r>
              <a:rPr lang="en-US" dirty="0" err="1">
                <a:effectLst/>
              </a:rPr>
              <a:t>Zika</a:t>
            </a:r>
            <a:r>
              <a:rPr lang="en-US" dirty="0">
                <a:effectLst/>
              </a:rPr>
              <a:t> virus infections also should be evaluated and managed for possible dengue or chikungunya virus infection. Aspirin and other non-steroidal anti-inflammatory drugs (NSAIDs) should be avoided until dengue can be ruled out to reduce the risk of hemorrhage.</a:t>
            </a:r>
          </a:p>
          <a:p>
            <a:endParaRPr lang="en-US" dirty="0"/>
          </a:p>
          <a:p>
            <a:r>
              <a:rPr lang="en-US" dirty="0"/>
              <a:t>Few reports of severe disease: Guillain-Barre, meningoencephalitis, autoimmune complications. </a:t>
            </a:r>
            <a:r>
              <a:rPr lang="en-US" dirty="0">
                <a:effectLst/>
              </a:rPr>
              <a:t>However, there have been cases of Guillain-Barre syndrome reported in patients following suspected Zika virus infection. </a:t>
            </a:r>
            <a:r>
              <a:rPr lang="en-US" dirty="0"/>
              <a:t>74 patients in the French Polynesia outbreak had presented neurological syndromes or auto-­immune syndromes after the manifestation of symptoms consistent with Zika virus infection. </a:t>
            </a:r>
          </a:p>
          <a:p>
            <a:endParaRPr lang="en-US" dirty="0"/>
          </a:p>
          <a:p>
            <a:r>
              <a:rPr lang="en-US" dirty="0"/>
              <a:t>In July 2015, Brazil reported the detection of patients with neurological syndromes who had recent history of Zika virus infection in the state of Bahia. There were 76 patients with neurological syndromes identified, of which 42 (55%) were confirmed as GBS. Among the confirmed GBS, 26 (62%) had a history of symptoms consistent with Zika virus infection. Now they are up to 121 suspected cases.  In January 2016, El Salvador reported the detection of an unusual increase of GBS since early December 2015. On average, El Salvador records 14 cases of GBS per month (169 cases per year), however, between 1 December 2015 and 6 January 2016 there were 46 GBS recorded, of which 2 died.</a:t>
            </a:r>
          </a:p>
          <a:p>
            <a:pPr defTabSz="931774">
              <a:defRPr/>
            </a:pPr>
            <a:r>
              <a:rPr lang="en-US" dirty="0"/>
              <a:t>Another</a:t>
            </a:r>
            <a:r>
              <a:rPr lang="en-US" baseline="0" dirty="0"/>
              <a:t> </a:t>
            </a:r>
            <a:r>
              <a:rPr lang="en-US" baseline="0" dirty="0" err="1"/>
              <a:t>flavivirus</a:t>
            </a:r>
            <a:r>
              <a:rPr lang="en-US" baseline="0" dirty="0"/>
              <a:t>, dengue virus:</a:t>
            </a:r>
          </a:p>
          <a:p>
            <a:pPr defTabSz="931774">
              <a:defRPr/>
            </a:pPr>
            <a:r>
              <a:rPr lang="en-US" dirty="0"/>
              <a:t>Perinatal DENV transmission can occur, and peripartum maternal infection may increase the likelihood of symptomatic infection in the newborn. Dengue can have harmful effects that include death of the unborn baby, low birth weight, and premature birth. DENV may also be transmitted through breast milk. </a:t>
            </a:r>
          </a:p>
          <a:p>
            <a:pPr defTabSz="931774">
              <a:defRPr/>
            </a:pPr>
            <a:endParaRPr lang="en-US" dirty="0"/>
          </a:p>
          <a:p>
            <a:pPr defTabSz="931774">
              <a:defRPr/>
            </a:pPr>
            <a:r>
              <a:rPr lang="en-US" dirty="0"/>
              <a:t>Based on the typical clinical features, the differential diagnosis for Zika virus infection is broad. In addition to dengue, other considerations include leptospirosis, malaria, rickettsia, group A streptococcus, rubella, measles, and parvovirus, enterovirus, adenovirus, and alphavirus infections (e.g., Chikungunya).</a:t>
            </a:r>
          </a:p>
          <a:p>
            <a:pPr defTabSz="931774">
              <a:defRPr/>
            </a:pPr>
            <a:endParaRPr lang="en-US" dirty="0"/>
          </a:p>
          <a:p>
            <a:pPr defTabSz="931774">
              <a:defRPr/>
            </a:pPr>
            <a:r>
              <a:rPr lang="en-US" dirty="0"/>
              <a:t>Perinatal </a:t>
            </a:r>
            <a:r>
              <a:rPr lang="en-US" dirty="0" err="1"/>
              <a:t>DENV</a:t>
            </a:r>
            <a:r>
              <a:rPr lang="en-US" dirty="0"/>
              <a:t> transmission can occur, and </a:t>
            </a:r>
            <a:r>
              <a:rPr lang="en-US" dirty="0" err="1"/>
              <a:t>peripartum</a:t>
            </a:r>
            <a:r>
              <a:rPr lang="en-US" dirty="0"/>
              <a:t> maternal infection may increase the likelihood of symptomatic infection in the newborn. Dengue can have harmful effects that include death of the unborn baby, low birth weight, and premature birth. </a:t>
            </a:r>
            <a:r>
              <a:rPr lang="en-US" dirty="0" err="1"/>
              <a:t>DENV</a:t>
            </a:r>
            <a:r>
              <a:rPr lang="en-US" dirty="0"/>
              <a:t> may also be transmitted through breast milk. Most </a:t>
            </a:r>
            <a:r>
              <a:rPr lang="en-US" dirty="0" err="1"/>
              <a:t>CHIKV</a:t>
            </a:r>
            <a:r>
              <a:rPr lang="en-US" dirty="0"/>
              <a:t> infections that occur during pregnancy will not result in the virus being transmitted to the fetus. However, when intrapartum transmission occurs, it can result in complications for the baby, including neurologic disease, hemorrhagic symptoms, and myocardial disease. There are also rare reports of spontaneous abortions after maternal </a:t>
            </a:r>
            <a:r>
              <a:rPr lang="en-US" dirty="0" err="1"/>
              <a:t>CHIKV</a:t>
            </a:r>
            <a:r>
              <a:rPr lang="en-US" dirty="0"/>
              <a:t> infection.</a:t>
            </a:r>
          </a:p>
          <a:p>
            <a:pPr defTabSz="931774">
              <a:defRPr/>
            </a:pPr>
            <a:endParaRPr lang="en-US" dirty="0"/>
          </a:p>
          <a:p>
            <a:pPr defTabSz="931774">
              <a:defRPr/>
            </a:pPr>
            <a:r>
              <a:rPr lang="en-US" dirty="0"/>
              <a:t>Because of similar geographic distribution and symptoms, patients with suspected Zika virus infections also should be evaluated and managed for possible dengue or chikungunya virus infection. Aspirin and other non-steroidal anti-inflammatory drugs (</a:t>
            </a:r>
            <a:r>
              <a:rPr lang="en-US" dirty="0" err="1"/>
              <a:t>NSAIDs</a:t>
            </a:r>
            <a:r>
              <a:rPr lang="en-US" dirty="0"/>
              <a:t>) should be avoided until dengue can be ruled out to reduce the risk of hemorrhage.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7</a:t>
            </a:fld>
            <a:endParaRPr lang="en-US"/>
          </a:p>
        </p:txBody>
      </p:sp>
    </p:spTree>
    <p:extLst>
      <p:ext uri="{BB962C8B-B14F-4D97-AF65-F5344CB8AC3E}">
        <p14:creationId xmlns:p14="http://schemas.microsoft.com/office/powerpoint/2010/main" val="1511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is subject to change</a:t>
            </a:r>
            <a:r>
              <a:rPr lang="en-US" baseline="0" dirty="0"/>
              <a:t> as evidence and understanding of the disease and its complications are better understood</a:t>
            </a:r>
            <a:endParaRPr lang="en-US" dirty="0"/>
          </a:p>
          <a:p>
            <a:r>
              <a:rPr lang="en-US" dirty="0"/>
              <a:t>SYMPTOMS!!! Are fever, rash, joint pain and/or conjunctivitis</a:t>
            </a:r>
            <a:r>
              <a:rPr lang="en-US" baseline="0" dirty="0"/>
              <a:t> (red eyes)</a:t>
            </a: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8</a:t>
            </a:fld>
            <a:endParaRPr lang="en-US"/>
          </a:p>
        </p:txBody>
      </p:sp>
    </p:spTree>
    <p:extLst>
      <p:ext uri="{BB962C8B-B14F-4D97-AF65-F5344CB8AC3E}">
        <p14:creationId xmlns:p14="http://schemas.microsoft.com/office/powerpoint/2010/main" val="290323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testing is available.</a:t>
            </a:r>
          </a:p>
          <a:p>
            <a:r>
              <a:rPr lang="en-US" dirty="0"/>
              <a:t>PRNT -Plaque Reduction Neutralization Test) used to quantify the </a:t>
            </a:r>
            <a:r>
              <a:rPr lang="en-US" dirty="0" err="1"/>
              <a:t>titre</a:t>
            </a:r>
            <a:r>
              <a:rPr lang="en-US" dirty="0"/>
              <a:t> of antibody necessary to neutralize a virus </a:t>
            </a:r>
          </a:p>
          <a:p>
            <a:r>
              <a:rPr lang="en-US" dirty="0"/>
              <a:t>IgM (Immune Globulin M) Antibody that represents acute or recent infection</a:t>
            </a:r>
          </a:p>
          <a:p>
            <a:r>
              <a:rPr lang="en-US" dirty="0"/>
              <a:t>4-fold rise in virus-specific neutralizing antibodies in paired sera. </a:t>
            </a:r>
            <a:r>
              <a:rPr lang="en-US" dirty="0" err="1"/>
              <a:t>Immunohistochemical</a:t>
            </a:r>
            <a:r>
              <a:rPr lang="en-US" dirty="0"/>
              <a:t> staining (</a:t>
            </a:r>
            <a:r>
              <a:rPr lang="en-US" dirty="0" err="1"/>
              <a:t>IHC</a:t>
            </a:r>
            <a:r>
              <a:rPr lang="en-US" dirty="0"/>
              <a:t>) for viral antigens or RT-PCR on fixed tissues </a:t>
            </a:r>
          </a:p>
          <a:p>
            <a:r>
              <a:rPr lang="en-US" dirty="0"/>
              <a:t>Difficult to distinguish infecting virus in people previously infected with or vaccinated against a related </a:t>
            </a:r>
            <a:r>
              <a:rPr lang="en-US" dirty="0" err="1"/>
              <a:t>flavivirus</a:t>
            </a:r>
            <a:endParaRPr lang="en-US" dirty="0"/>
          </a:p>
          <a:p>
            <a:r>
              <a:rPr lang="en-US" dirty="0"/>
              <a:t>Neutralizing antibody testing may discriminate between cross-reacting antibodies in primary </a:t>
            </a:r>
            <a:r>
              <a:rPr lang="en-US" dirty="0" err="1"/>
              <a:t>flavivirus</a:t>
            </a:r>
            <a:r>
              <a:rPr lang="en-US" dirty="0"/>
              <a:t> infections (West Nile, dengue, yellow fever, chikungunya)</a:t>
            </a:r>
          </a:p>
          <a:p>
            <a:r>
              <a:rPr lang="en-US" dirty="0"/>
              <a:t>Antibody testing looks for immunological memory in your body (exposed to a virus/bacteria)</a:t>
            </a:r>
          </a:p>
          <a:p>
            <a:r>
              <a:rPr lang="en-US" dirty="0"/>
              <a:t>Antigen testing looks for the presence of the virus/bacteria in your body</a:t>
            </a:r>
          </a:p>
          <a:p>
            <a:r>
              <a:rPr lang="en-US" dirty="0"/>
              <a:t>PCR (Polymerase Chain Reaction)</a:t>
            </a:r>
          </a:p>
        </p:txBody>
      </p:sp>
      <p:sp>
        <p:nvSpPr>
          <p:cNvPr id="4" name="Slide Number Placeholder 3"/>
          <p:cNvSpPr>
            <a:spLocks noGrp="1"/>
          </p:cNvSpPr>
          <p:nvPr>
            <p:ph type="sldNum" sz="quarter" idx="10"/>
          </p:nvPr>
        </p:nvSpPr>
        <p:spPr/>
        <p:txBody>
          <a:bodyPr/>
          <a:lstStyle/>
          <a:p>
            <a:fld id="{3806A860-3B2D-4037-9A11-5B64728881D5}" type="slidenum">
              <a:rPr lang="en-US" smtClean="0"/>
              <a:t>9</a:t>
            </a:fld>
            <a:endParaRPr lang="en-US"/>
          </a:p>
        </p:txBody>
      </p:sp>
    </p:spTree>
    <p:extLst>
      <p:ext uri="{BB962C8B-B14F-4D97-AF65-F5344CB8AC3E}">
        <p14:creationId xmlns:p14="http://schemas.microsoft.com/office/powerpoint/2010/main" val="26264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a:p>
            <a:r>
              <a:rPr lang="en-US" dirty="0"/>
              <a:t>Interim Guidelines for Health Care Providers Caring for Pregnant Women and Women of Reproductive Age with Possible Zika Virus Exposure — United States, 2016</a:t>
            </a:r>
          </a:p>
          <a:p>
            <a:r>
              <a:rPr lang="en-US" dirty="0"/>
              <a:t>HAN (8/1/2016) CDC Guidance for Travel and Testing of Pregnant Women and Women of Reproductive Age for Zika Virus Infection Related to the Investigation for Local Mosquito-borne Zika Virus Transmission in Miami-Dade and Broward Counties, Florida http://emergency.cdc.gov/han/han00393.asp </a:t>
            </a:r>
          </a:p>
        </p:txBody>
      </p:sp>
      <p:sp>
        <p:nvSpPr>
          <p:cNvPr id="4" name="Slide Number Placeholder 3"/>
          <p:cNvSpPr>
            <a:spLocks noGrp="1"/>
          </p:cNvSpPr>
          <p:nvPr>
            <p:ph type="sldNum" sz="quarter" idx="10"/>
          </p:nvPr>
        </p:nvSpPr>
        <p:spPr/>
        <p:txBody>
          <a:bodyPr/>
          <a:lstStyle/>
          <a:p>
            <a:fld id="{3806A860-3B2D-4037-9A11-5B64728881D5}" type="slidenum">
              <a:rPr lang="en-US" smtClean="0"/>
              <a:t>11</a:t>
            </a:fld>
            <a:endParaRPr lang="en-US"/>
          </a:p>
        </p:txBody>
      </p:sp>
    </p:spTree>
    <p:extLst>
      <p:ext uri="{BB962C8B-B14F-4D97-AF65-F5344CB8AC3E}">
        <p14:creationId xmlns:p14="http://schemas.microsoft.com/office/powerpoint/2010/main" val="34930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12</a:t>
            </a:fld>
            <a:endParaRPr lang="en-US"/>
          </a:p>
        </p:txBody>
      </p:sp>
    </p:spTree>
    <p:extLst>
      <p:ext uri="{BB962C8B-B14F-4D97-AF65-F5344CB8AC3E}">
        <p14:creationId xmlns:p14="http://schemas.microsoft.com/office/powerpoint/2010/main" val="446232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1981200" y="6172200"/>
            <a:ext cx="5181600" cy="457200"/>
          </a:xfrm>
        </p:spPr>
        <p:txBody>
          <a:bodyPr/>
          <a:lstStyle>
            <a:lvl1pPr algn="ctr">
              <a:defRPr/>
            </a:lvl1pPr>
          </a:lstStyle>
          <a:p>
            <a:r>
              <a:rPr lang="en-US" dirty="0">
                <a:solidFill>
                  <a:srgbClr val="696464"/>
                </a:solidFill>
              </a:rPr>
              <a:t>To protect, promote, and improve the health of all people in Florida through integrated state, county, and community efforts.</a:t>
            </a:r>
          </a:p>
        </p:txBody>
      </p:sp>
      <p:sp>
        <p:nvSpPr>
          <p:cNvPr id="29" name="Slide Number Placeholder 28"/>
          <p:cNvSpPr>
            <a:spLocks noGrp="1"/>
          </p:cNvSpPr>
          <p:nvPr>
            <p:ph type="sldNum" sz="quarter" idx="12"/>
          </p:nvPr>
        </p:nvSpPr>
        <p:spPr>
          <a:solidFill>
            <a:srgbClr val="00A0AF"/>
          </a:solidFill>
        </p:spPr>
        <p:txBody>
          <a:bodyPr lIns="0" tIns="0" rIns="0" bIns="0">
            <a:noAutofit/>
          </a:bodyPr>
          <a:lstStyle>
            <a:lvl1pPr>
              <a:defRPr sz="1400">
                <a:solidFill>
                  <a:srgbClr val="FFFFFF"/>
                </a:solidFill>
              </a:defRPr>
            </a:lvl1pPr>
          </a:lstStyle>
          <a:p>
            <a:fld id="{CC09112F-EB00-4641-8C3C-2AB4CA74006B}" type="slidenum">
              <a:rPr lang="en-US" smtClean="0"/>
              <a:pPr/>
              <a:t>‹#›</a:t>
            </a:fld>
            <a:endParaRPr lang="en-US" dirty="0"/>
          </a:p>
        </p:txBody>
      </p:sp>
      <p:sp>
        <p:nvSpPr>
          <p:cNvPr id="7" name="Rectangle 6"/>
          <p:cNvSpPr/>
          <p:nvPr/>
        </p:nvSpPr>
        <p:spPr>
          <a:xfrm>
            <a:off x="62931" y="1449303"/>
            <a:ext cx="9021537" cy="1527349"/>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1200" y="2209800"/>
            <a:ext cx="205361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9199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79317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463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fld id="{22C53B3C-5B2B-4DBE-8F27-D344D46266C3}" type="slidenum">
              <a:rPr lang="en-US" altLang="en-US"/>
              <a:pPr/>
              <a:t>‹#›</a:t>
            </a:fld>
            <a:endParaRPr lang="en-US" altLang="en-US"/>
          </a:p>
        </p:txBody>
      </p:sp>
    </p:spTree>
    <p:extLst>
      <p:ext uri="{BB962C8B-B14F-4D97-AF65-F5344CB8AC3E}">
        <p14:creationId xmlns:p14="http://schemas.microsoft.com/office/powerpoint/2010/main" val="393412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6"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fld id="{C6AD5E02-67F8-4AA1-8904-9124DE802644}" type="slidenum">
              <a:rPr lang="en-US" altLang="en-US"/>
              <a:pPr/>
              <a:t>‹#›</a:t>
            </a:fld>
            <a:endParaRPr lang="en-US" altLang="en-US"/>
          </a:p>
        </p:txBody>
      </p:sp>
    </p:spTree>
    <p:extLst>
      <p:ext uri="{BB962C8B-B14F-4D97-AF65-F5344CB8AC3E}">
        <p14:creationId xmlns:p14="http://schemas.microsoft.com/office/powerpoint/2010/main" val="25728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dirty="0">
                <a:latin typeface="Arial" charset="0"/>
                <a:cs typeface="Arial" charset="0"/>
              </a:defRPr>
            </a:lvl1pPr>
          </a:lstStyle>
          <a:p>
            <a:pPr>
              <a:defRPr/>
            </a:pPr>
            <a:endParaRPr lang="en-US" altLang="en-US">
              <a:solidFill>
                <a:prstClr val="black"/>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dirty="0"/>
            </a:lvl1pPr>
          </a:lstStyle>
          <a:p>
            <a:pPr>
              <a:defRPr/>
            </a:pPr>
            <a:endParaRPr lang="en-US" altLang="en-US">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A92679-F226-410A-9172-50613A7E3D73}" type="slidenum">
              <a:rPr lang="en-US" altLang="en-US"/>
              <a:pPr/>
              <a:t>‹#›</a:t>
            </a:fld>
            <a:endParaRPr lang="en-US" altLang="en-US"/>
          </a:p>
        </p:txBody>
      </p:sp>
    </p:spTree>
    <p:extLst>
      <p:ext uri="{BB962C8B-B14F-4D97-AF65-F5344CB8AC3E}">
        <p14:creationId xmlns:p14="http://schemas.microsoft.com/office/powerpoint/2010/main" val="16262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4pPr>
              <a:buClr>
                <a:srgbClr val="FFCF01"/>
              </a:buClr>
              <a:defRPr/>
            </a:lvl4pPr>
            <a:lvl5pPr>
              <a:buClr>
                <a:srgbClr val="BBD5DC"/>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3277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2" name="Footer Placeholder 16"/>
          <p:cNvSpPr txBox="1">
            <a:spLocks/>
          </p:cNvSpPr>
          <p:nvPr userDrawn="1"/>
        </p:nvSpPr>
        <p:spPr>
          <a:xfrm>
            <a:off x="1981200" y="6172200"/>
            <a:ext cx="5181600" cy="457200"/>
          </a:xfrm>
          <a:prstGeom prst="rect">
            <a:avLst/>
          </a:prstGeom>
        </p:spPr>
        <p:txBody>
          <a:bodyPr anchor="ctr" anchorCtr="0"/>
          <a:lstStyle>
            <a:defPPr>
              <a:defRPr lang="en-US"/>
            </a:defPPr>
            <a:lvl1pPr marL="0" algn="ct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696464"/>
                </a:solidFill>
              </a:rPr>
              <a:t>To protect, promote, and improve the health of all people in Florida through integrated state, county, and community efforts.</a:t>
            </a:r>
            <a:endParaRPr lang="en-US" dirty="0">
              <a:solidFill>
                <a:srgbClr val="696464"/>
              </a:solidFill>
            </a:endParaRPr>
          </a:p>
        </p:txBody>
      </p:sp>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992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636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7109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3368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55834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8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1" name="Rectangle 10"/>
          <p:cNvSpPr/>
          <p:nvPr/>
        </p:nvSpPr>
        <p:spPr>
          <a:xfrm flipV="1">
            <a:off x="68307" y="4683555"/>
            <a:ext cx="9006840"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no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81666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2057400" y="6172200"/>
            <a:ext cx="5029200" cy="457200"/>
          </a:xfrm>
          <a:prstGeom prst="rect">
            <a:avLst/>
          </a:prstGeom>
        </p:spPr>
        <p:txBody>
          <a:bodyPr anchor="ctr" anchorCtr="0"/>
          <a:lstStyle>
            <a:lvl1pPr algn="ctr" eaLnBrk="1" latinLnBrk="0" hangingPunct="1">
              <a:defRPr kumimoji="0" sz="1400">
                <a:solidFill>
                  <a:schemeClr val="tx2"/>
                </a:solidFill>
              </a:defRPr>
            </a:lvl1pPr>
          </a:lstStyle>
          <a:p>
            <a:r>
              <a:rPr lang="en-US" dirty="0">
                <a:solidFill>
                  <a:srgbClr val="696464"/>
                </a:solidFill>
              </a:rPr>
              <a:t>To protect, promote, and improve the health of all people in Florida through integrated state, county, and community efforts.</a:t>
            </a:r>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00A0AF"/>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09112F-EB00-4641-8C3C-2AB4CA74006B}" type="slidenum">
              <a:rPr lang="en-US" smtClean="0"/>
              <a:pPr/>
              <a:t>‹#›</a:t>
            </a:fld>
            <a:endParaRPr lang="en-US" dirty="0"/>
          </a:p>
        </p:txBody>
      </p:sp>
      <p:pic>
        <p:nvPicPr>
          <p:cNvPr id="1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0341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mergency.cdc.gov/han/han00393.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loridahealth.gov/diseases-and-conditions/zika-virus/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dc.gov/zika/"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floridahealth.gov/zik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amp;esrc=s&amp;source=images&amp;cd=&amp;cad=rja&amp;uact=8&amp;ved=0ahUKEwjfqsWQ_ITNAhXIJB4KHfeZB1YQjRwIBw&amp;url=http://emotion.ngmnexpo.com/sick-face-clip-art/&amp;psig=AFQjCNE6zYtRSaPCZFp22XayId5XirzrDQ&amp;ust=1464806646085768" TargetMode="Externa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hyperlink" Target="http://www.google.com/url?sa=i&amp;rct=j&amp;q=&amp;esrc=s&amp;source=images&amp;cd=&amp;cad=rja&amp;uact=8&amp;ved=0ahUKEwjOuKnB_ITNAhVLmR4KHeW0BiYQjRwIBw&amp;url=http://learnenglishinnampafree.blogspot.com/2015/02/24-healthful-living.html&amp;psig=AFQjCNEcka0NfzEzURJprZk2NwZ9tiuEHw&amp;ust=146480672122677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a:t>Anna M. Likos, MD, MPH</a:t>
            </a:r>
          </a:p>
          <a:p>
            <a:r>
              <a:rPr lang="en-US"/>
              <a:t>State Epidemiologist </a:t>
            </a:r>
          </a:p>
          <a:p>
            <a:r>
              <a:rPr lang="en-US"/>
              <a:t>Interim Deputy Secretary for Health</a:t>
            </a:r>
          </a:p>
          <a:p>
            <a:r>
              <a:rPr lang="en-US"/>
              <a:t>Florida Department of Health</a:t>
            </a:r>
          </a:p>
        </p:txBody>
      </p:sp>
      <p:sp>
        <p:nvSpPr>
          <p:cNvPr id="7" name="Slide Number Placeholder 6"/>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p:txBody>
          <a:bodyPr>
            <a:normAutofit/>
          </a:bodyPr>
          <a:lstStyle/>
          <a:p>
            <a:r>
              <a:rPr lang="en-US" altLang="en-US" dirty="0"/>
              <a:t>Zika Virus </a:t>
            </a:r>
            <a:endParaRPr lang="en-US" dirty="0"/>
          </a:p>
        </p:txBody>
      </p:sp>
      <p:sp>
        <p:nvSpPr>
          <p:cNvPr id="8" name="Rectangle 2"/>
          <p:cNvSpPr txBox="1">
            <a:spLocks noChangeArrowheads="1"/>
          </p:cNvSpPr>
          <p:nvPr/>
        </p:nvSpPr>
        <p:spPr>
          <a:xfrm>
            <a:off x="533400" y="609600"/>
            <a:ext cx="8077200" cy="1470025"/>
          </a:xfrm>
          <a:prstGeom prst="rect">
            <a:avLst/>
          </a:prstGeom>
        </p:spPr>
        <p:txBody>
          <a:bodyPr bIns="91440" anchor="ctr" anchorCtr="0">
            <a:normAutofit fontScale="97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endParaRPr altLang="en-US"/>
          </a:p>
        </p:txBody>
      </p:sp>
      <p:sp>
        <p:nvSpPr>
          <p:cNvPr id="9" name="TextBox 1"/>
          <p:cNvSpPr txBox="1">
            <a:spLocks noChangeArrowheads="1"/>
          </p:cNvSpPr>
          <p:nvPr/>
        </p:nvSpPr>
        <p:spPr bwMode="auto">
          <a:xfrm>
            <a:off x="2133600" y="4816444"/>
            <a:ext cx="472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600" dirty="0">
                <a:solidFill>
                  <a:srgbClr val="696464"/>
                </a:solidFill>
                <a:latin typeface="Calibri"/>
              </a:rPr>
              <a:t>December 7, 2016</a:t>
            </a:r>
          </a:p>
        </p:txBody>
      </p:sp>
    </p:spTree>
    <p:extLst>
      <p:ext uri="{BB962C8B-B14F-4D97-AF65-F5344CB8AC3E}">
        <p14:creationId xmlns:p14="http://schemas.microsoft.com/office/powerpoint/2010/main" val="129562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00336-1F34-4E50-BB8E-5459660C0DEC}" type="datetime1">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B3984-E06D-4388-99F6-741DAB399955}" type="slidenum">
              <a:rPr lang="en-US" smtClean="0"/>
              <a:pPr/>
              <a:t>10</a:t>
            </a:fld>
            <a:endParaRPr lang="en-US"/>
          </a:p>
        </p:txBody>
      </p:sp>
      <p:pic>
        <p:nvPicPr>
          <p:cNvPr id="5" name="Picture 4"/>
          <p:cNvPicPr>
            <a:picLocks noChangeAspect="1"/>
          </p:cNvPicPr>
          <p:nvPr/>
        </p:nvPicPr>
        <p:blipFill>
          <a:blip r:embed="rId2"/>
          <a:stretch>
            <a:fillRect/>
          </a:stretch>
        </p:blipFill>
        <p:spPr>
          <a:xfrm>
            <a:off x="-3312" y="1219200"/>
            <a:ext cx="9189091" cy="3396022"/>
          </a:xfrm>
          <a:prstGeom prst="rect">
            <a:avLst/>
          </a:prstGeom>
        </p:spPr>
      </p:pic>
    </p:spTree>
    <p:extLst>
      <p:ext uri="{BB962C8B-B14F-4D97-AF65-F5344CB8AC3E}">
        <p14:creationId xmlns:p14="http://schemas.microsoft.com/office/powerpoint/2010/main" val="149767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8139"/>
          </a:xfrm>
        </p:spPr>
        <p:txBody>
          <a:bodyPr>
            <a:noAutofit/>
          </a:bodyPr>
          <a:lstStyle/>
          <a:p>
            <a:r>
              <a:rPr lang="en-US" sz="2800" dirty="0"/>
              <a:t>Testing/Interpretation for Pregnant Women with Possible Exposure to Zika Virus – United States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11</a:t>
            </a:fld>
            <a:endParaRPr lang="en-US"/>
          </a:p>
        </p:txBody>
      </p:sp>
      <p:sp>
        <p:nvSpPr>
          <p:cNvPr id="4" name="Content Placeholder 3"/>
          <p:cNvSpPr>
            <a:spLocks noGrp="1"/>
          </p:cNvSpPr>
          <p:nvPr>
            <p:ph sz="quarter" idx="1"/>
          </p:nvPr>
        </p:nvSpPr>
        <p:spPr>
          <a:xfrm>
            <a:off x="603504" y="6231673"/>
            <a:ext cx="7772400" cy="522514"/>
          </a:xfrm>
        </p:spPr>
        <p:txBody>
          <a:bodyPr>
            <a:normAutofit/>
          </a:bodyPr>
          <a:lstStyle/>
          <a:p>
            <a:pPr marL="0" indent="0">
              <a:buNone/>
            </a:pPr>
            <a:r>
              <a:rPr lang="en-US" sz="1600" b="1" dirty="0"/>
              <a:t>http://www.cdc.gov/mmwr/volumes/65/wr/mm6529e1.htm?s_cid=mm6529e1_e</a:t>
            </a:r>
            <a:endParaRPr lang="en-US" b="1"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59" y="836340"/>
            <a:ext cx="7025268" cy="5373959"/>
          </a:xfrm>
          <a:prstGeom prst="rect">
            <a:avLst/>
          </a:prstGeom>
        </p:spPr>
      </p:pic>
    </p:spTree>
    <p:extLst>
      <p:ext uri="{BB962C8B-B14F-4D97-AF65-F5344CB8AC3E}">
        <p14:creationId xmlns:p14="http://schemas.microsoft.com/office/powerpoint/2010/main" val="60749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Testing (continued)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12</a:t>
            </a:fld>
            <a:endParaRPr lang="en-US"/>
          </a:p>
        </p:txBody>
      </p:sp>
      <p:sp>
        <p:nvSpPr>
          <p:cNvPr id="4" name="Content Placeholder 3"/>
          <p:cNvSpPr>
            <a:spLocks noGrp="1"/>
          </p:cNvSpPr>
          <p:nvPr>
            <p:ph sz="quarter" idx="1"/>
          </p:nvPr>
        </p:nvSpPr>
        <p:spPr>
          <a:xfrm>
            <a:off x="685800" y="1390650"/>
            <a:ext cx="7772400" cy="4572000"/>
          </a:xfrm>
        </p:spPr>
        <p:txBody>
          <a:bodyPr>
            <a:noAutofit/>
          </a:bodyPr>
          <a:lstStyle/>
          <a:p>
            <a:r>
              <a:rPr lang="en-US" dirty="0"/>
              <a:t>All persons with positive lab results for Zika need to be reported to public health regardless of symptoms</a:t>
            </a:r>
            <a:endParaRPr lang="en-US" b="1" dirty="0"/>
          </a:p>
          <a:p>
            <a:r>
              <a:rPr lang="en-US" dirty="0"/>
              <a:t>Pregnant women who meet the criteria for testing but  cannot obtain testing by a commercial lab (e.g., uninsured or under-insured) may be referred to the county health department (CHD) for testing</a:t>
            </a:r>
          </a:p>
          <a:p>
            <a:r>
              <a:rPr lang="en-US" dirty="0"/>
              <a:t>Pregnant women who do not meet the criteria for testing (no exposures or symptoms) but still request testing, may be referred to the CHD for testing after  discussing the risks and benefits of testing</a:t>
            </a:r>
          </a:p>
          <a:p>
            <a:pPr marL="0" lvl="0" indent="0">
              <a:buNone/>
            </a:pPr>
            <a:endParaRPr lang="en-US" dirty="0"/>
          </a:p>
        </p:txBody>
      </p:sp>
    </p:spTree>
    <p:extLst>
      <p:ext uri="{BB962C8B-B14F-4D97-AF65-F5344CB8AC3E}">
        <p14:creationId xmlns:p14="http://schemas.microsoft.com/office/powerpoint/2010/main" val="238141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6555" y="685800"/>
            <a:ext cx="9029700" cy="328613"/>
          </a:xfrm>
        </p:spPr>
        <p:txBody>
          <a:bodyPr>
            <a:noAutofit/>
          </a:bodyPr>
          <a:lstStyle/>
          <a:p>
            <a:pPr algn="ctr"/>
            <a:r>
              <a:rPr lang="en-US" altLang="en-US" dirty="0"/>
              <a:t>Zika Fever Distribution</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13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3" name="Picture 2"/>
          <p:cNvPicPr>
            <a:picLocks noChangeAspect="1"/>
          </p:cNvPicPr>
          <p:nvPr/>
        </p:nvPicPr>
        <p:blipFill>
          <a:blip r:embed="rId3"/>
          <a:stretch>
            <a:fillRect/>
          </a:stretch>
        </p:blipFill>
        <p:spPr>
          <a:xfrm>
            <a:off x="1099529" y="1014413"/>
            <a:ext cx="6943751" cy="4764024"/>
          </a:xfrm>
          <a:prstGeom prst="rect">
            <a:avLst/>
          </a:prstGeom>
          <a:ln w="12700">
            <a:solidFill>
              <a:schemeClr val="tx1"/>
            </a:solidFill>
          </a:ln>
        </p:spPr>
      </p:pic>
    </p:spTree>
    <p:extLst>
      <p:ext uri="{BB962C8B-B14F-4D97-AF65-F5344CB8AC3E}">
        <p14:creationId xmlns:p14="http://schemas.microsoft.com/office/powerpoint/2010/main" val="25202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4682" y="816942"/>
            <a:ext cx="8417052" cy="5914058"/>
          </a:xfrm>
          <a:prstGeom prst="rect">
            <a:avLst/>
          </a:prstGeom>
        </p:spPr>
      </p:pic>
      <p:pic>
        <p:nvPicPr>
          <p:cNvPr id="7" name="Picture 6"/>
          <p:cNvPicPr>
            <a:picLocks noChangeAspect="1"/>
          </p:cNvPicPr>
          <p:nvPr/>
        </p:nvPicPr>
        <p:blipFill>
          <a:blip r:embed="rId4"/>
          <a:stretch>
            <a:fillRect/>
          </a:stretch>
        </p:blipFill>
        <p:spPr>
          <a:xfrm>
            <a:off x="5995339" y="4236701"/>
            <a:ext cx="1761897" cy="43285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240" y="4669555"/>
            <a:ext cx="830996" cy="944795"/>
          </a:xfrm>
          <a:prstGeom prst="rect">
            <a:avLst/>
          </a:prstGeom>
        </p:spPr>
      </p:pic>
      <p:sp>
        <p:nvSpPr>
          <p:cNvPr id="3" name="Slide Number Placeholder 2"/>
          <p:cNvSpPr>
            <a:spLocks noGrp="1"/>
          </p:cNvSpPr>
          <p:nvPr>
            <p:ph type="sldNum" sz="quarter" idx="12"/>
          </p:nvPr>
        </p:nvSpPr>
        <p:spPr>
          <a:xfrm>
            <a:off x="127000" y="6324600"/>
            <a:ext cx="476504" cy="406400"/>
          </a:xfrm>
        </p:spPr>
        <p:txBody>
          <a:bodyPr/>
          <a:lstStyle/>
          <a:p>
            <a:fld id="{CC09112F-EB00-4641-8C3C-2AB4CA74006B}" type="slidenum">
              <a:rPr lang="en-US" smtClean="0"/>
              <a:pPr/>
              <a:t>14</a:t>
            </a:fld>
            <a:endParaRPr lang="en-US" dirty="0"/>
          </a:p>
        </p:txBody>
      </p:sp>
      <p:sp>
        <p:nvSpPr>
          <p:cNvPr id="8" name="Rectangle 7"/>
          <p:cNvSpPr/>
          <p:nvPr/>
        </p:nvSpPr>
        <p:spPr>
          <a:xfrm>
            <a:off x="365252" y="170611"/>
            <a:ext cx="8267700" cy="707886"/>
          </a:xfrm>
          <a:prstGeom prst="rect">
            <a:avLst/>
          </a:prstGeom>
        </p:spPr>
        <p:txBody>
          <a:bodyPr wrap="square">
            <a:spAutoFit/>
          </a:bodyPr>
          <a:lstStyle/>
          <a:p>
            <a:pPr algn="ctr"/>
            <a:r>
              <a:rPr lang="en-US" sz="2000" dirty="0"/>
              <a:t>Countries and territories in the Americas with confirmed autochthonous (vector-borne) Zika virus cases, 2015-2016</a:t>
            </a:r>
          </a:p>
        </p:txBody>
      </p:sp>
    </p:spTree>
    <p:extLst>
      <p:ext uri="{BB962C8B-B14F-4D97-AF65-F5344CB8AC3E}">
        <p14:creationId xmlns:p14="http://schemas.microsoft.com/office/powerpoint/2010/main" val="57833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7980" y="685800"/>
            <a:ext cx="9029700" cy="328613"/>
          </a:xfrm>
        </p:spPr>
        <p:txBody>
          <a:bodyPr>
            <a:noAutofit/>
          </a:bodyPr>
          <a:lstStyle/>
          <a:p>
            <a:pPr algn="ctr"/>
            <a:r>
              <a:rPr lang="en-US" altLang="en-US" dirty="0"/>
              <a:t>Zika Cases Reported in the United States</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15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1026" name="Picture 2" descr=" Map of the United States showing Travel-associated and Locally acquired cases of the Zika virus.  The locations and number of cases can be found in the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485901"/>
            <a:ext cx="6769100" cy="3709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3522" y="5260926"/>
            <a:ext cx="7028655" cy="276999"/>
          </a:xfrm>
          <a:prstGeom prst="rect">
            <a:avLst/>
          </a:prstGeom>
          <a:noFill/>
        </p:spPr>
        <p:txBody>
          <a:bodyPr wrap="none" rtlCol="0">
            <a:spAutoFit/>
          </a:bodyPr>
          <a:lstStyle/>
          <a:p>
            <a:r>
              <a:rPr lang="en-US" sz="1200"/>
              <a:t>Laboratory-confirmed Zika virus disease cases reported to ArboNET by state or territory (as of August 3, 2016)</a:t>
            </a:r>
            <a:endParaRPr lang="en-US" sz="1200" dirty="0"/>
          </a:p>
        </p:txBody>
      </p:sp>
    </p:spTree>
    <p:extLst>
      <p:ext uri="{BB962C8B-B14F-4D97-AF65-F5344CB8AC3E}">
        <p14:creationId xmlns:p14="http://schemas.microsoft.com/office/powerpoint/2010/main" val="117466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7" y="127154"/>
            <a:ext cx="7772400" cy="1143000"/>
          </a:xfrm>
        </p:spPr>
        <p:txBody>
          <a:bodyPr/>
          <a:lstStyle/>
          <a:p>
            <a:pPr algn="ctr"/>
            <a:r>
              <a:rPr lang="en-US" dirty="0"/>
              <a:t>Florida Cases by County</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16</a:t>
            </a:fld>
            <a:endParaRPr lang="en-US"/>
          </a:p>
        </p:txBody>
      </p:sp>
      <p:pic>
        <p:nvPicPr>
          <p:cNvPr id="4" name="Picture 3"/>
          <p:cNvPicPr>
            <a:picLocks noChangeAspect="1"/>
          </p:cNvPicPr>
          <p:nvPr/>
        </p:nvPicPr>
        <p:blipFill>
          <a:blip r:embed="rId2"/>
          <a:stretch>
            <a:fillRect/>
          </a:stretch>
        </p:blipFill>
        <p:spPr>
          <a:xfrm>
            <a:off x="603504" y="2270398"/>
            <a:ext cx="3624368" cy="2694893"/>
          </a:xfrm>
          <a:prstGeom prst="rect">
            <a:avLst/>
          </a:prstGeom>
        </p:spPr>
      </p:pic>
      <p:pic>
        <p:nvPicPr>
          <p:cNvPr id="6" name="Picture 5"/>
          <p:cNvPicPr>
            <a:picLocks noChangeAspect="1"/>
          </p:cNvPicPr>
          <p:nvPr/>
        </p:nvPicPr>
        <p:blipFill>
          <a:blip r:embed="rId3"/>
          <a:stretch>
            <a:fillRect/>
          </a:stretch>
        </p:blipFill>
        <p:spPr>
          <a:xfrm>
            <a:off x="5193145" y="2351708"/>
            <a:ext cx="3432718" cy="2741407"/>
          </a:xfrm>
          <a:prstGeom prst="rect">
            <a:avLst/>
          </a:prstGeom>
        </p:spPr>
      </p:pic>
    </p:spTree>
    <p:extLst>
      <p:ext uri="{BB962C8B-B14F-4D97-AF65-F5344CB8AC3E}">
        <p14:creationId xmlns:p14="http://schemas.microsoft.com/office/powerpoint/2010/main" val="399148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106431"/>
            <a:ext cx="7772400" cy="1143000"/>
          </a:xfrm>
        </p:spPr>
        <p:txBody>
          <a:bodyPr/>
          <a:lstStyle/>
          <a:p>
            <a:r>
              <a:rPr lang="en-US" dirty="0"/>
              <a:t>Local Transmission: July 29, 2016</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17</a:t>
            </a:fld>
            <a:endParaRPr lang="en-US"/>
          </a:p>
        </p:txBody>
      </p:sp>
      <p:pic>
        <p:nvPicPr>
          <p:cNvPr id="1025" name="Picture 1" descr="Map of area affected by locally acquired Zika ca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1216175"/>
            <a:ext cx="8029074" cy="45157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469488" y="91508"/>
            <a:ext cx="33881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a:ln>
                  <a:noFill/>
                </a:ln>
                <a:solidFill>
                  <a:srgbClr val="FFFFFF"/>
                </a:solidFill>
                <a:effectLst/>
                <a:latin typeface="Arial" panose="020B0604020202020204" pitchFamily="34" charset="0"/>
              </a:rPr>
              <a:t>July 29, 2016</a:t>
            </a:r>
            <a:br>
              <a:rPr kumimoji="0" lang="en-US" altLang="en-US" b="1" i="1" u="none" strike="noStrike" cap="none" normalizeH="0" baseline="0">
                <a:ln>
                  <a:noFill/>
                </a:ln>
                <a:solidFill>
                  <a:srgbClr val="FFFFFF"/>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979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177" y="246491"/>
            <a:ext cx="6212919" cy="523220"/>
          </a:xfrm>
          <a:prstGeom prst="rect">
            <a:avLst/>
          </a:prstGeom>
          <a:noFill/>
        </p:spPr>
        <p:txBody>
          <a:bodyPr wrap="none" rtlCol="0">
            <a:spAutoFit/>
          </a:bodyPr>
          <a:lstStyle/>
          <a:p>
            <a:r>
              <a:rPr lang="en-US" sz="2800" b="1" dirty="0">
                <a:solidFill>
                  <a:schemeClr val="accent4"/>
                </a:solidFill>
              </a:rPr>
              <a:t>Designated Areas in Miami-Dade County</a:t>
            </a:r>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53978" y="834189"/>
            <a:ext cx="7475621" cy="5542548"/>
          </a:xfrm>
          <a:prstGeom prst="rect">
            <a:avLst/>
          </a:prstGeom>
        </p:spPr>
      </p:pic>
    </p:spTree>
    <p:extLst>
      <p:ext uri="{BB962C8B-B14F-4D97-AF65-F5344CB8AC3E}">
        <p14:creationId xmlns:p14="http://schemas.microsoft.com/office/powerpoint/2010/main" val="54631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CDC Travel Alert/HAN</a:t>
            </a:r>
          </a:p>
        </p:txBody>
      </p:sp>
      <p:sp>
        <p:nvSpPr>
          <p:cNvPr id="3" name="Content Placeholder 2"/>
          <p:cNvSpPr>
            <a:spLocks noGrp="1"/>
          </p:cNvSpPr>
          <p:nvPr>
            <p:ph sz="quarter" idx="1"/>
          </p:nvPr>
        </p:nvSpPr>
        <p:spPr/>
        <p:txBody>
          <a:bodyPr>
            <a:normAutofit fontScale="92500" lnSpcReduction="20000"/>
          </a:bodyPr>
          <a:lstStyle/>
          <a:p>
            <a:r>
              <a:rPr lang="en-US" dirty="0"/>
              <a:t>CDC recommends that women who are pregnant or thinking of becoming pregnant should avoid non-essential travel to areas with active Zika transmission</a:t>
            </a:r>
          </a:p>
          <a:p>
            <a:r>
              <a:rPr lang="en-US" dirty="0"/>
              <a:t>Pregnant women and their partners living in areas of active transmission should consistently follow steps to prevent mosquito bites and sexual transmission of Zika</a:t>
            </a:r>
          </a:p>
          <a:p>
            <a:r>
              <a:rPr lang="en-US" dirty="0"/>
              <a:t>For more information:</a:t>
            </a:r>
          </a:p>
          <a:p>
            <a:pPr lvl="1"/>
            <a:r>
              <a:rPr lang="en-US" dirty="0">
                <a:hlinkClick r:id=""/>
              </a:rPr>
              <a:t>http://www.cdc.gov/media/releases/2016/p0801-zika-travel-guidance.html</a:t>
            </a:r>
          </a:p>
          <a:p>
            <a:pPr lvl="1"/>
            <a:r>
              <a:rPr lang="en-US" dirty="0">
                <a:hlinkClick r:id=""/>
              </a:rPr>
              <a:t>http://wwwnc.cdc.gov/travel/notices</a:t>
            </a:r>
            <a:endParaRPr lang="en-US" dirty="0"/>
          </a:p>
          <a:p>
            <a:pPr lvl="1"/>
            <a:r>
              <a:rPr lang="en-US" dirty="0">
                <a:hlinkClick r:id="rId3"/>
              </a:rPr>
              <a:t>http://emergency.cdc.gov/han/han00393.asp</a:t>
            </a:r>
            <a:endParaRPr lang="en-US" dirty="0"/>
          </a:p>
          <a:p>
            <a:pPr lvl="1"/>
            <a:r>
              <a:rPr lang="en-US" dirty="0" err="1"/>
              <a:t>EpiCom</a:t>
            </a:r>
            <a:endParaRPr lang="en-US" dirty="0"/>
          </a:p>
          <a:p>
            <a:pPr lvl="1"/>
            <a:r>
              <a:rPr lang="en-US" dirty="0"/>
              <a:t>Zika Virus Information Hotline is </a:t>
            </a:r>
            <a:r>
              <a:rPr lang="en-US" b="1" dirty="0"/>
              <a:t>1-855-622-6735</a:t>
            </a:r>
          </a:p>
          <a:p>
            <a:endParaRPr lang="en-US" dirty="0"/>
          </a:p>
          <a:p>
            <a:endParaRPr lang="en-US" dirty="0"/>
          </a:p>
          <a:p>
            <a:endParaRPr lang="en-US" dirty="0"/>
          </a:p>
        </p:txBody>
      </p:sp>
      <p:sp>
        <p:nvSpPr>
          <p:cNvPr id="4" name="Slide Number Placeholder 2"/>
          <p:cNvSpPr>
            <a:spLocks noGrp="1"/>
          </p:cNvSpPr>
          <p:nvPr>
            <p:ph type="sldNum" sz="quarter" idx="12"/>
          </p:nvPr>
        </p:nvSpPr>
        <p:spPr>
          <a:xfrm>
            <a:off x="146304" y="6210300"/>
            <a:ext cx="457200" cy="457200"/>
          </a:xfrm>
        </p:spPr>
        <p:txBody>
          <a:bodyPr/>
          <a:lstStyle/>
          <a:p>
            <a:fld id="{9434F423-823D-43E6-B993-76F6750823F8}" type="slidenum">
              <a:rPr lang="en-US" smtClean="0"/>
              <a:t>19</a:t>
            </a:fld>
            <a:endParaRPr lang="en-US" dirty="0"/>
          </a:p>
        </p:txBody>
      </p:sp>
    </p:spTree>
    <p:extLst>
      <p:ext uri="{BB962C8B-B14F-4D97-AF65-F5344CB8AC3E}">
        <p14:creationId xmlns:p14="http://schemas.microsoft.com/office/powerpoint/2010/main" val="310272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626" y="1327919"/>
            <a:ext cx="5296535" cy="5296535"/>
          </a:xfrm>
          <a:prstGeom prst="rect">
            <a:avLst/>
          </a:prstGeom>
        </p:spPr>
      </p:pic>
      <p:sp>
        <p:nvSpPr>
          <p:cNvPr id="3" name="Title 2"/>
          <p:cNvSpPr>
            <a:spLocks noGrp="1"/>
          </p:cNvSpPr>
          <p:nvPr>
            <p:ph type="title"/>
          </p:nvPr>
        </p:nvSpPr>
        <p:spPr>
          <a:xfrm>
            <a:off x="774693" y="184919"/>
            <a:ext cx="7772400" cy="1143000"/>
          </a:xfrm>
        </p:spPr>
        <p:txBody>
          <a:bodyPr/>
          <a:lstStyle/>
          <a:p>
            <a:pPr algn="ctr"/>
            <a:r>
              <a:rPr lang="en-US" dirty="0"/>
              <a:t>Zika</a:t>
            </a:r>
          </a:p>
        </p:txBody>
      </p:sp>
    </p:spTree>
    <p:extLst>
      <p:ext uri="{BB962C8B-B14F-4D97-AF65-F5344CB8AC3E}">
        <p14:creationId xmlns:p14="http://schemas.microsoft.com/office/powerpoint/2010/main" val="210161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8" y="360369"/>
            <a:ext cx="7772400" cy="1143000"/>
          </a:xfrm>
        </p:spPr>
        <p:txBody>
          <a:bodyPr>
            <a:normAutofit fontScale="90000"/>
          </a:bodyPr>
          <a:lstStyle/>
          <a:p>
            <a:pPr algn="ctr"/>
            <a:r>
              <a:rPr lang="en-US" dirty="0"/>
              <a:t>FL Status: December 6, 2016</a:t>
            </a:r>
            <a:br>
              <a:rPr lang="en-US" dirty="0"/>
            </a:br>
            <a:r>
              <a:rPr lang="en-US" dirty="0"/>
              <a:t>1228 Total Cases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20</a:t>
            </a:fld>
            <a:endParaRPr lang="en-US"/>
          </a:p>
        </p:txBody>
      </p:sp>
      <p:sp>
        <p:nvSpPr>
          <p:cNvPr id="7" name="Content Placeholder 6"/>
          <p:cNvSpPr>
            <a:spLocks noGrp="1"/>
          </p:cNvSpPr>
          <p:nvPr>
            <p:ph sz="quarter" idx="1"/>
          </p:nvPr>
        </p:nvSpPr>
        <p:spPr>
          <a:xfrm>
            <a:off x="374904" y="1503369"/>
            <a:ext cx="8632723" cy="5164131"/>
          </a:xfrm>
        </p:spPr>
        <p:txBody>
          <a:bodyPr>
            <a:normAutofit fontScale="77500" lnSpcReduction="20000"/>
          </a:bodyPr>
          <a:lstStyle/>
          <a:p>
            <a:r>
              <a:rPr lang="en-US" dirty="0"/>
              <a:t> 969 are travel-associated cases – in 38 Counties</a:t>
            </a:r>
          </a:p>
          <a:p>
            <a:pPr lvl="1"/>
            <a:r>
              <a:rPr lang="en-US" dirty="0"/>
              <a:t> 913 cases are in Florida residents</a:t>
            </a:r>
          </a:p>
          <a:p>
            <a:pPr lvl="1"/>
            <a:r>
              <a:rPr lang="en-US" dirty="0"/>
              <a:t> 56 cases are in non-Florida residents  </a:t>
            </a:r>
          </a:p>
          <a:p>
            <a:pPr lvl="1"/>
            <a:r>
              <a:rPr lang="en-US" dirty="0"/>
              <a:t>2 cases were sexually transmitted from persons who traveled</a:t>
            </a:r>
          </a:p>
          <a:p>
            <a:r>
              <a:rPr lang="en-US" dirty="0"/>
              <a:t>244 are locally acquired cases</a:t>
            </a:r>
          </a:p>
          <a:p>
            <a:pPr lvl="1"/>
            <a:r>
              <a:rPr lang="en-US" dirty="0"/>
              <a:t>222 cases are in Florida residents </a:t>
            </a:r>
          </a:p>
          <a:p>
            <a:pPr lvl="1"/>
            <a:r>
              <a:rPr lang="en-US" dirty="0"/>
              <a:t>22 cases are in non-Florida residents</a:t>
            </a:r>
          </a:p>
          <a:p>
            <a:r>
              <a:rPr lang="en-US" dirty="0"/>
              <a:t>15 had Florida and non-Florida exposures</a:t>
            </a:r>
          </a:p>
          <a:p>
            <a:pPr lvl="1"/>
            <a:r>
              <a:rPr lang="en-US" dirty="0"/>
              <a:t>12 cases are in Florida residents</a:t>
            </a:r>
          </a:p>
          <a:p>
            <a:pPr lvl="1"/>
            <a:r>
              <a:rPr lang="en-US" dirty="0"/>
              <a:t>3 cases are in non-Florida residents </a:t>
            </a:r>
          </a:p>
          <a:p>
            <a:r>
              <a:rPr lang="en-US" dirty="0"/>
              <a:t>178 are cases in women potentially infected during pregnancy </a:t>
            </a:r>
          </a:p>
          <a:p>
            <a:pPr lvl="1"/>
            <a:r>
              <a:rPr lang="en-US" dirty="0"/>
              <a:t>154 cases are in Florida residents</a:t>
            </a:r>
          </a:p>
          <a:p>
            <a:pPr lvl="1"/>
            <a:r>
              <a:rPr lang="en-US" dirty="0"/>
              <a:t>24 cases are in non-Florida residents</a:t>
            </a:r>
          </a:p>
          <a:p>
            <a:pPr lvl="1"/>
            <a:r>
              <a:rPr lang="en-US" dirty="0"/>
              <a:t>108 women have delivered infants</a:t>
            </a:r>
          </a:p>
          <a:p>
            <a:pPr lvl="1"/>
            <a:r>
              <a:rPr lang="en-US" dirty="0"/>
              <a:t>2 infants had congenital infections</a:t>
            </a:r>
          </a:p>
          <a:p>
            <a:pPr lvl="1"/>
            <a:r>
              <a:rPr lang="en-US" dirty="0"/>
              <a:t>2 infants had microcephaly or other neurologic complications</a:t>
            </a:r>
          </a:p>
          <a:p>
            <a:r>
              <a:rPr lang="en-US" dirty="0"/>
              <a:t>1074 cases were symptomatic and 154 were asymptomatic</a:t>
            </a:r>
          </a:p>
        </p:txBody>
      </p:sp>
    </p:spTree>
    <p:extLst>
      <p:ext uri="{BB962C8B-B14F-4D97-AF65-F5344CB8AC3E}">
        <p14:creationId xmlns:p14="http://schemas.microsoft.com/office/powerpoint/2010/main" val="375893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09112F-EB00-4641-8C3C-2AB4CA74006B}" type="slidenum">
              <a:rPr lang="en-US" smtClean="0"/>
              <a:pPr/>
              <a:t>21</a:t>
            </a:fld>
            <a:endParaRPr lang="en-US"/>
          </a:p>
        </p:txBody>
      </p:sp>
      <p:pic>
        <p:nvPicPr>
          <p:cNvPr id="6" name="Picture 5"/>
          <p:cNvPicPr>
            <a:picLocks noChangeAspect="1"/>
          </p:cNvPicPr>
          <p:nvPr/>
        </p:nvPicPr>
        <p:blipFill>
          <a:blip r:embed="rId2"/>
          <a:stretch>
            <a:fillRect/>
          </a:stretch>
        </p:blipFill>
        <p:spPr>
          <a:xfrm>
            <a:off x="1445343" y="1111046"/>
            <a:ext cx="5673988" cy="1858720"/>
          </a:xfrm>
          <a:prstGeom prst="rect">
            <a:avLst/>
          </a:prstGeom>
        </p:spPr>
      </p:pic>
      <p:sp>
        <p:nvSpPr>
          <p:cNvPr id="7" name="TextBox 6"/>
          <p:cNvSpPr txBox="1"/>
          <p:nvPr/>
        </p:nvSpPr>
        <p:spPr>
          <a:xfrm>
            <a:off x="688258" y="687022"/>
            <a:ext cx="8214685" cy="369332"/>
          </a:xfrm>
          <a:prstGeom prst="rect">
            <a:avLst/>
          </a:prstGeom>
          <a:noFill/>
        </p:spPr>
        <p:txBody>
          <a:bodyPr wrap="none" rtlCol="0">
            <a:spAutoFit/>
          </a:bodyPr>
          <a:lstStyle/>
          <a:p>
            <a:r>
              <a:rPr lang="en-US" b="1" dirty="0"/>
              <a:t>Figure 1: Zika Disease and Infection Cases (n=1224) in Florida as of 5 December 2016</a:t>
            </a:r>
          </a:p>
        </p:txBody>
      </p:sp>
      <p:pic>
        <p:nvPicPr>
          <p:cNvPr id="9" name="Picture 8"/>
          <p:cNvPicPr>
            <a:picLocks noChangeAspect="1"/>
          </p:cNvPicPr>
          <p:nvPr/>
        </p:nvPicPr>
        <p:blipFill>
          <a:blip r:embed="rId3"/>
          <a:stretch>
            <a:fillRect/>
          </a:stretch>
        </p:blipFill>
        <p:spPr>
          <a:xfrm>
            <a:off x="1337187" y="3500284"/>
            <a:ext cx="6019586" cy="2714715"/>
          </a:xfrm>
          <a:prstGeom prst="rect">
            <a:avLst/>
          </a:prstGeom>
        </p:spPr>
      </p:pic>
      <p:sp>
        <p:nvSpPr>
          <p:cNvPr id="10" name="TextBox 9"/>
          <p:cNvSpPr txBox="1"/>
          <p:nvPr/>
        </p:nvSpPr>
        <p:spPr>
          <a:xfrm>
            <a:off x="175800" y="3130952"/>
            <a:ext cx="8998745" cy="369332"/>
          </a:xfrm>
          <a:prstGeom prst="rect">
            <a:avLst/>
          </a:prstGeom>
          <a:noFill/>
        </p:spPr>
        <p:txBody>
          <a:bodyPr wrap="none" rtlCol="0">
            <a:spAutoFit/>
          </a:bodyPr>
          <a:lstStyle/>
          <a:p>
            <a:r>
              <a:rPr lang="en-US" b="1" dirty="0"/>
              <a:t>Figure 2: Zika Disease and Infection Cases (n=1224) in Florida by symptom as of 5 Dec 2016</a:t>
            </a:r>
          </a:p>
        </p:txBody>
      </p:sp>
    </p:spTree>
    <p:extLst>
      <p:ext uri="{BB962C8B-B14F-4D97-AF65-F5344CB8AC3E}">
        <p14:creationId xmlns:p14="http://schemas.microsoft.com/office/powerpoint/2010/main" val="133449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Florida Cases by Age Group</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22</a:t>
            </a:fld>
            <a:endParaRPr lang="en-US"/>
          </a:p>
        </p:txBody>
      </p:sp>
      <p:pic>
        <p:nvPicPr>
          <p:cNvPr id="4" name="Picture 3"/>
          <p:cNvPicPr>
            <a:picLocks noChangeAspect="1"/>
          </p:cNvPicPr>
          <p:nvPr/>
        </p:nvPicPr>
        <p:blipFill>
          <a:blip r:embed="rId2"/>
          <a:stretch>
            <a:fillRect/>
          </a:stretch>
        </p:blipFill>
        <p:spPr>
          <a:xfrm>
            <a:off x="335788" y="1399136"/>
            <a:ext cx="4226379" cy="2238799"/>
          </a:xfrm>
          <a:prstGeom prst="rect">
            <a:avLst/>
          </a:prstGeom>
        </p:spPr>
      </p:pic>
      <p:pic>
        <p:nvPicPr>
          <p:cNvPr id="5" name="Picture 4"/>
          <p:cNvPicPr>
            <a:picLocks noChangeAspect="1"/>
          </p:cNvPicPr>
          <p:nvPr/>
        </p:nvPicPr>
        <p:blipFill>
          <a:blip r:embed="rId3"/>
          <a:stretch>
            <a:fillRect/>
          </a:stretch>
        </p:blipFill>
        <p:spPr>
          <a:xfrm>
            <a:off x="2772697" y="4078889"/>
            <a:ext cx="4050890" cy="2223587"/>
          </a:xfrm>
          <a:prstGeom prst="rect">
            <a:avLst/>
          </a:prstGeom>
        </p:spPr>
      </p:pic>
      <p:pic>
        <p:nvPicPr>
          <p:cNvPr id="6" name="Picture 5"/>
          <p:cNvPicPr>
            <a:picLocks noChangeAspect="1"/>
          </p:cNvPicPr>
          <p:nvPr/>
        </p:nvPicPr>
        <p:blipFill>
          <a:blip r:embed="rId4"/>
          <a:stretch>
            <a:fillRect/>
          </a:stretch>
        </p:blipFill>
        <p:spPr>
          <a:xfrm>
            <a:off x="4866969" y="1499618"/>
            <a:ext cx="4062088" cy="2138317"/>
          </a:xfrm>
          <a:prstGeom prst="rect">
            <a:avLst/>
          </a:prstGeom>
        </p:spPr>
      </p:pic>
    </p:spTree>
    <p:extLst>
      <p:ext uri="{BB962C8B-B14F-4D97-AF65-F5344CB8AC3E}">
        <p14:creationId xmlns:p14="http://schemas.microsoft.com/office/powerpoint/2010/main" val="114583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Florida Cases by Gender</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23</a:t>
            </a:fld>
            <a:endParaRPr lang="en-US"/>
          </a:p>
        </p:txBody>
      </p:sp>
      <p:pic>
        <p:nvPicPr>
          <p:cNvPr id="4" name="Picture 3"/>
          <p:cNvPicPr>
            <a:picLocks noChangeAspect="1"/>
          </p:cNvPicPr>
          <p:nvPr/>
        </p:nvPicPr>
        <p:blipFill>
          <a:blip r:embed="rId2"/>
          <a:stretch>
            <a:fillRect/>
          </a:stretch>
        </p:blipFill>
        <p:spPr>
          <a:xfrm>
            <a:off x="227413" y="1563329"/>
            <a:ext cx="5764012" cy="1297857"/>
          </a:xfrm>
          <a:prstGeom prst="rect">
            <a:avLst/>
          </a:prstGeom>
        </p:spPr>
      </p:pic>
      <p:pic>
        <p:nvPicPr>
          <p:cNvPr id="5" name="Picture 4"/>
          <p:cNvPicPr>
            <a:picLocks noChangeAspect="1"/>
          </p:cNvPicPr>
          <p:nvPr/>
        </p:nvPicPr>
        <p:blipFill>
          <a:blip r:embed="rId3"/>
          <a:stretch>
            <a:fillRect/>
          </a:stretch>
        </p:blipFill>
        <p:spPr>
          <a:xfrm>
            <a:off x="751725" y="5040360"/>
            <a:ext cx="4715703" cy="1490414"/>
          </a:xfrm>
          <a:prstGeom prst="rect">
            <a:avLst/>
          </a:prstGeom>
        </p:spPr>
      </p:pic>
      <p:pic>
        <p:nvPicPr>
          <p:cNvPr id="6" name="Picture 5"/>
          <p:cNvPicPr>
            <a:picLocks noChangeAspect="1"/>
          </p:cNvPicPr>
          <p:nvPr/>
        </p:nvPicPr>
        <p:blipFill>
          <a:blip r:embed="rId4"/>
          <a:stretch>
            <a:fillRect/>
          </a:stretch>
        </p:blipFill>
        <p:spPr>
          <a:xfrm>
            <a:off x="3019831" y="3165988"/>
            <a:ext cx="5666969" cy="1326312"/>
          </a:xfrm>
          <a:prstGeom prst="rect">
            <a:avLst/>
          </a:prstGeom>
        </p:spPr>
      </p:pic>
    </p:spTree>
    <p:extLst>
      <p:ext uri="{BB962C8B-B14F-4D97-AF65-F5344CB8AC3E}">
        <p14:creationId xmlns:p14="http://schemas.microsoft.com/office/powerpoint/2010/main" val="35629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35" y="-978"/>
            <a:ext cx="7772400" cy="1143000"/>
          </a:xfrm>
        </p:spPr>
        <p:txBody>
          <a:bodyPr>
            <a:normAutofit fontScale="90000"/>
          </a:bodyPr>
          <a:lstStyle/>
          <a:p>
            <a:pPr algn="ctr"/>
            <a:r>
              <a:rPr lang="en-US" dirty="0"/>
              <a:t/>
            </a:r>
            <a:br>
              <a:rPr lang="en-US" dirty="0"/>
            </a:br>
            <a:r>
              <a:rPr lang="en-US" dirty="0"/>
              <a:t>Florida Cases by Race and Ethnicity</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24</a:t>
            </a:fld>
            <a:endParaRPr lang="en-US"/>
          </a:p>
        </p:txBody>
      </p:sp>
      <p:pic>
        <p:nvPicPr>
          <p:cNvPr id="4" name="Picture 3"/>
          <p:cNvPicPr>
            <a:picLocks noChangeAspect="1"/>
          </p:cNvPicPr>
          <p:nvPr/>
        </p:nvPicPr>
        <p:blipFill>
          <a:blip r:embed="rId2"/>
          <a:stretch>
            <a:fillRect/>
          </a:stretch>
        </p:blipFill>
        <p:spPr>
          <a:xfrm>
            <a:off x="220684" y="1136445"/>
            <a:ext cx="3908863" cy="2497329"/>
          </a:xfrm>
          <a:prstGeom prst="rect">
            <a:avLst/>
          </a:prstGeom>
        </p:spPr>
      </p:pic>
      <p:pic>
        <p:nvPicPr>
          <p:cNvPr id="5" name="Picture 4"/>
          <p:cNvPicPr>
            <a:picLocks noChangeAspect="1"/>
          </p:cNvPicPr>
          <p:nvPr/>
        </p:nvPicPr>
        <p:blipFill>
          <a:blip r:embed="rId3"/>
          <a:stretch>
            <a:fillRect/>
          </a:stretch>
        </p:blipFill>
        <p:spPr>
          <a:xfrm>
            <a:off x="2507226" y="3865620"/>
            <a:ext cx="4119716" cy="2686459"/>
          </a:xfrm>
          <a:prstGeom prst="rect">
            <a:avLst/>
          </a:prstGeom>
        </p:spPr>
      </p:pic>
      <p:pic>
        <p:nvPicPr>
          <p:cNvPr id="6" name="Picture 5"/>
          <p:cNvPicPr>
            <a:picLocks noChangeAspect="1"/>
          </p:cNvPicPr>
          <p:nvPr/>
        </p:nvPicPr>
        <p:blipFill>
          <a:blip r:embed="rId4"/>
          <a:stretch>
            <a:fillRect/>
          </a:stretch>
        </p:blipFill>
        <p:spPr>
          <a:xfrm>
            <a:off x="5093109" y="1013955"/>
            <a:ext cx="3974897" cy="2619819"/>
          </a:xfrm>
          <a:prstGeom prst="rect">
            <a:avLst/>
          </a:prstGeom>
        </p:spPr>
      </p:pic>
    </p:spTree>
    <p:extLst>
      <p:ext uri="{BB962C8B-B14F-4D97-AF65-F5344CB8AC3E}">
        <p14:creationId xmlns:p14="http://schemas.microsoft.com/office/powerpoint/2010/main" val="10596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a:t>Suspect Zika Infection?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25</a:t>
            </a:fld>
            <a:endParaRPr lang="en-US"/>
          </a:p>
        </p:txBody>
      </p:sp>
      <p:sp>
        <p:nvSpPr>
          <p:cNvPr id="4" name="Content Placeholder 3"/>
          <p:cNvSpPr>
            <a:spLocks noGrp="1"/>
          </p:cNvSpPr>
          <p:nvPr>
            <p:ph sz="quarter" idx="1"/>
          </p:nvPr>
        </p:nvSpPr>
        <p:spPr>
          <a:xfrm>
            <a:off x="603504" y="1143000"/>
            <a:ext cx="8243316" cy="4572000"/>
          </a:xfrm>
        </p:spPr>
        <p:txBody>
          <a:bodyPr>
            <a:noAutofit/>
          </a:bodyPr>
          <a:lstStyle/>
          <a:p>
            <a:pPr marL="0" lvl="0" indent="0">
              <a:spcAft>
                <a:spcPts val="600"/>
              </a:spcAft>
              <a:buNone/>
            </a:pPr>
            <a:r>
              <a:rPr lang="en-US" sz="2400" b="1" dirty="0"/>
              <a:t>Infection with Zika should be suspected in:</a:t>
            </a:r>
          </a:p>
          <a:p>
            <a:pPr marL="514350" lvl="0" indent="-514350">
              <a:spcAft>
                <a:spcPts val="600"/>
              </a:spcAft>
              <a:buFont typeface="+mj-lt"/>
              <a:buAutoNum type="arabicPeriod"/>
            </a:pPr>
            <a:r>
              <a:rPr lang="en-US" sz="2400" b="1" dirty="0"/>
              <a:t>All persons</a:t>
            </a:r>
            <a:r>
              <a:rPr lang="en-US" sz="2400" dirty="0"/>
              <a:t>, including pregnant women, with two or more of the following </a:t>
            </a:r>
            <a:r>
              <a:rPr lang="en-US" sz="2400" b="1" dirty="0"/>
              <a:t>signs/symptoms:</a:t>
            </a:r>
            <a:r>
              <a:rPr lang="en-US" sz="2400" dirty="0"/>
              <a:t> fever, maculopapular rash, arthralgia or conjunctivitis (GBS could follow) </a:t>
            </a:r>
            <a:r>
              <a:rPr lang="en-US" sz="2400" b="1" dirty="0"/>
              <a:t>and a history of travel</a:t>
            </a:r>
            <a:r>
              <a:rPr lang="en-US" sz="2400" dirty="0"/>
              <a:t> to an area with Zika virus activity </a:t>
            </a:r>
            <a:r>
              <a:rPr lang="en-US" sz="2400" b="1" dirty="0"/>
              <a:t>in the two weeks prior to illness onset</a:t>
            </a:r>
            <a:endParaRPr lang="en-US" sz="2400" dirty="0"/>
          </a:p>
          <a:p>
            <a:pPr marL="514350" lvl="0" indent="-514350">
              <a:spcAft>
                <a:spcPts val="600"/>
              </a:spcAft>
              <a:buFont typeface="+mj-lt"/>
              <a:buAutoNum type="arabicPeriod"/>
            </a:pPr>
            <a:r>
              <a:rPr lang="en-US" sz="2400" dirty="0"/>
              <a:t>Mother of an </a:t>
            </a:r>
            <a:r>
              <a:rPr lang="en-US" sz="2400" b="1" dirty="0"/>
              <a:t>infant or fetus with microcephaly or intracranial calcifications or other abnormalities, or poor fetal outcome</a:t>
            </a:r>
            <a:r>
              <a:rPr lang="en-US" sz="2400" dirty="0"/>
              <a:t> diagnosed after the first trimester </a:t>
            </a:r>
            <a:r>
              <a:rPr lang="en-US" sz="2400" b="1" dirty="0"/>
              <a:t>and history of travel</a:t>
            </a:r>
            <a:r>
              <a:rPr lang="en-US" sz="2400" dirty="0"/>
              <a:t> to an area with Zika virus activity during pregnancy (Testing of both the mother and infant is recommended)</a:t>
            </a:r>
          </a:p>
          <a:p>
            <a:pPr marL="0" indent="0">
              <a:buNone/>
            </a:pPr>
            <a:endParaRPr lang="en-US" sz="2400" dirty="0"/>
          </a:p>
        </p:txBody>
      </p:sp>
    </p:spTree>
    <p:extLst>
      <p:ext uri="{BB962C8B-B14F-4D97-AF65-F5344CB8AC3E}">
        <p14:creationId xmlns:p14="http://schemas.microsoft.com/office/powerpoint/2010/main" val="255591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a:t>Suspect Zika Infection?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26</a:t>
            </a:fld>
            <a:endParaRPr lang="en-US"/>
          </a:p>
        </p:txBody>
      </p:sp>
      <p:sp>
        <p:nvSpPr>
          <p:cNvPr id="4" name="Content Placeholder 3"/>
          <p:cNvSpPr>
            <a:spLocks noGrp="1"/>
          </p:cNvSpPr>
          <p:nvPr>
            <p:ph sz="quarter" idx="1"/>
          </p:nvPr>
        </p:nvSpPr>
        <p:spPr/>
        <p:txBody>
          <a:bodyPr>
            <a:normAutofit/>
          </a:bodyPr>
          <a:lstStyle/>
          <a:p>
            <a:pPr marL="514350" lvl="0" indent="-514350">
              <a:spcAft>
                <a:spcPts val="600"/>
              </a:spcAft>
              <a:buFont typeface="+mj-lt"/>
              <a:buAutoNum type="arabicPeriod" startAt="3"/>
            </a:pPr>
            <a:r>
              <a:rPr lang="en-US" dirty="0"/>
              <a:t>Infants of symptomatic or asymptomatic pregnant women who traveled to an area reporting Zika virus activity while pregnant (testing of both mother and infant is recommended)</a:t>
            </a:r>
          </a:p>
          <a:p>
            <a:pPr marL="514350" lvl="0" indent="-514350">
              <a:spcAft>
                <a:spcPts val="600"/>
              </a:spcAft>
              <a:buFont typeface="+mj-lt"/>
              <a:buAutoNum type="arabicPeriod" startAt="3"/>
            </a:pPr>
            <a:r>
              <a:rPr lang="en-US" dirty="0"/>
              <a:t>Suspect local cases in a county/area with no reported local Zika virus infections and three or more of the following signs/symptoms: fever, maculopapular rash, arthralgia or conjunctivitis</a:t>
            </a:r>
          </a:p>
          <a:p>
            <a:pPr marL="514350" lvl="0" indent="-514350">
              <a:spcAft>
                <a:spcPts val="600"/>
              </a:spcAft>
              <a:buFont typeface="+mj-lt"/>
              <a:buAutoNum type="arabicPeriod" startAt="3"/>
            </a:pPr>
            <a:r>
              <a:rPr lang="en-US" dirty="0"/>
              <a:t>Suspected Zika virus associated GBS cases</a:t>
            </a:r>
          </a:p>
          <a:p>
            <a:pPr marL="0" lvl="0" indent="0">
              <a:spcAft>
                <a:spcPts val="600"/>
              </a:spcAft>
              <a:buNone/>
            </a:pPr>
            <a:endParaRPr lang="en-US" dirty="0"/>
          </a:p>
        </p:txBody>
      </p:sp>
    </p:spTree>
    <p:extLst>
      <p:ext uri="{BB962C8B-B14F-4D97-AF65-F5344CB8AC3E}">
        <p14:creationId xmlns:p14="http://schemas.microsoft.com/office/powerpoint/2010/main" val="263294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5"/>
          <p:cNvSpPr>
            <a:spLocks noGrp="1"/>
          </p:cNvSpPr>
          <p:nvPr>
            <p:ph type="title"/>
          </p:nvPr>
        </p:nvSpPr>
        <p:spPr>
          <a:xfrm>
            <a:off x="0" y="152400"/>
            <a:ext cx="9144000" cy="838200"/>
          </a:xfrm>
        </p:spPr>
        <p:txBody>
          <a:bodyPr/>
          <a:lstStyle/>
          <a:p>
            <a:pPr algn="ctr"/>
            <a:r>
              <a:rPr lang="en-US" altLang="en-US" dirty="0"/>
              <a:t>Suspected </a:t>
            </a:r>
            <a:r>
              <a:rPr lang="en-US" altLang="en-US" dirty="0" err="1"/>
              <a:t>Zika</a:t>
            </a:r>
            <a:r>
              <a:rPr lang="en-US" altLang="en-US" dirty="0"/>
              <a:t> Fever Case Investigation</a:t>
            </a:r>
          </a:p>
        </p:txBody>
      </p:sp>
      <p:sp>
        <p:nvSpPr>
          <p:cNvPr id="3993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fld id="{5837A460-92F2-4729-BAA2-3AA7A5980A63}" type="slidenum">
              <a:rPr lang="en-US" altLang="en-US" sz="1100">
                <a:solidFill>
                  <a:srgbClr val="3C8C93"/>
                </a:solidFill>
              </a:rPr>
              <a:pPr algn="r">
                <a:spcBef>
                  <a:spcPct val="0"/>
                </a:spcBef>
              </a:pPr>
              <a:t>27</a:t>
            </a:fld>
            <a:endParaRPr lang="en-US" altLang="en-US" sz="1100">
              <a:solidFill>
                <a:srgbClr val="3C8C93"/>
              </a:solidFill>
            </a:endParaRPr>
          </a:p>
        </p:txBody>
      </p:sp>
      <p:sp>
        <p:nvSpPr>
          <p:cNvPr id="6" name="Rectangle 5"/>
          <p:cNvSpPr/>
          <p:nvPr/>
        </p:nvSpPr>
        <p:spPr>
          <a:xfrm>
            <a:off x="5337175"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Mosquito Control</a:t>
            </a:r>
          </a:p>
        </p:txBody>
      </p:sp>
      <p:sp>
        <p:nvSpPr>
          <p:cNvPr id="8" name="Rectangle 7"/>
          <p:cNvSpPr/>
          <p:nvPr/>
        </p:nvSpPr>
        <p:spPr>
          <a:xfrm>
            <a:off x="1038225" y="1127289"/>
            <a:ext cx="1590675" cy="6858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Sick person</a:t>
            </a:r>
          </a:p>
        </p:txBody>
      </p:sp>
      <p:sp>
        <p:nvSpPr>
          <p:cNvPr id="39942" name="TextBox 20"/>
          <p:cNvSpPr txBox="1">
            <a:spLocks noChangeArrowheads="1"/>
          </p:cNvSpPr>
          <p:nvPr/>
        </p:nvSpPr>
        <p:spPr bwMode="auto">
          <a:xfrm>
            <a:off x="3314702" y="3036635"/>
            <a:ext cx="135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Case reported</a:t>
            </a:r>
          </a:p>
        </p:txBody>
      </p:sp>
      <p:cxnSp>
        <p:nvCxnSpPr>
          <p:cNvPr id="40" name="Straight Arrow Connector 39"/>
          <p:cNvCxnSpPr/>
          <p:nvPr/>
        </p:nvCxnSpPr>
        <p:spPr>
          <a:xfrm>
            <a:off x="2389981" y="1819438"/>
            <a:ext cx="252413" cy="460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56163" y="3765714"/>
            <a:ext cx="4222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3"/>
            <a:endCxn id="17" idx="1"/>
          </p:cNvCxnSpPr>
          <p:nvPr/>
        </p:nvCxnSpPr>
        <p:spPr>
          <a:xfrm>
            <a:off x="3683000" y="2610014"/>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770438" y="2917989"/>
            <a:ext cx="0" cy="392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82959"/>
          <p:cNvSpPr txBox="1">
            <a:spLocks noChangeArrowheads="1"/>
          </p:cNvSpPr>
          <p:nvPr/>
        </p:nvSpPr>
        <p:spPr bwMode="auto">
          <a:xfrm>
            <a:off x="7103745" y="4303802"/>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800" dirty="0">
                <a:solidFill>
                  <a:srgbClr val="000000"/>
                </a:solidFill>
                <a:cs typeface="Arial" panose="020B0604020202020204" pitchFamily="34" charset="0"/>
              </a:rPr>
              <a:t>Response</a:t>
            </a:r>
          </a:p>
        </p:txBody>
      </p:sp>
      <p:sp>
        <p:nvSpPr>
          <p:cNvPr id="39951" name="TextBox 82961"/>
          <p:cNvSpPr txBox="1">
            <a:spLocks noChangeArrowheads="1"/>
          </p:cNvSpPr>
          <p:nvPr/>
        </p:nvSpPr>
        <p:spPr bwMode="auto">
          <a:xfrm>
            <a:off x="1874838" y="3375189"/>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Interview</a:t>
            </a:r>
          </a:p>
        </p:txBody>
      </p:sp>
      <p:sp>
        <p:nvSpPr>
          <p:cNvPr id="59" name="Rectangle 58"/>
          <p:cNvSpPr/>
          <p:nvPr/>
        </p:nvSpPr>
        <p:spPr>
          <a:xfrm>
            <a:off x="6388484" y="5518239"/>
            <a:ext cx="1385887" cy="66675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0000"/>
                </a:solidFill>
              </a:rPr>
              <a:t>Public</a:t>
            </a:r>
          </a:p>
        </p:txBody>
      </p:sp>
      <p:cxnSp>
        <p:nvCxnSpPr>
          <p:cNvPr id="61" name="Straight Arrow Connector 60"/>
          <p:cNvCxnSpPr/>
          <p:nvPr/>
        </p:nvCxnSpPr>
        <p:spPr>
          <a:xfrm>
            <a:off x="4722813" y="4119727"/>
            <a:ext cx="2146683" cy="13554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87575" y="2305214"/>
            <a:ext cx="1495425" cy="6096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Health care provider</a:t>
            </a:r>
          </a:p>
        </p:txBody>
      </p:sp>
      <p:sp>
        <p:nvSpPr>
          <p:cNvPr id="17" name="Rectangle 16"/>
          <p:cNvSpPr/>
          <p:nvPr/>
        </p:nvSpPr>
        <p:spPr>
          <a:xfrm>
            <a:off x="4343400" y="2305214"/>
            <a:ext cx="1500188"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Laboratory</a:t>
            </a:r>
          </a:p>
        </p:txBody>
      </p:sp>
      <p:sp>
        <p:nvSpPr>
          <p:cNvPr id="2" name="Rectangle 1"/>
          <p:cNvSpPr/>
          <p:nvPr/>
        </p:nvSpPr>
        <p:spPr>
          <a:xfrm>
            <a:off x="3103563"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County Health Department</a:t>
            </a:r>
          </a:p>
        </p:txBody>
      </p:sp>
      <p:cxnSp>
        <p:nvCxnSpPr>
          <p:cNvPr id="64" name="Straight Arrow Connector 63"/>
          <p:cNvCxnSpPr/>
          <p:nvPr/>
        </p:nvCxnSpPr>
        <p:spPr>
          <a:xfrm>
            <a:off x="2411360" y="5070804"/>
            <a:ext cx="1650259" cy="696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3" idx="3"/>
            <a:endCxn id="59" idx="1"/>
          </p:cNvCxnSpPr>
          <p:nvPr/>
        </p:nvCxnSpPr>
        <p:spPr>
          <a:xfrm flipV="1">
            <a:off x="5376917" y="5851614"/>
            <a:ext cx="1011567" cy="2391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938010" y="4150624"/>
            <a:ext cx="21908" cy="13676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389981" y="5038006"/>
            <a:ext cx="3998503" cy="6834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1" name="TextBox 82970"/>
          <p:cNvSpPr txBox="1">
            <a:spLocks noChangeArrowheads="1"/>
          </p:cNvSpPr>
          <p:nvPr/>
        </p:nvSpPr>
        <p:spPr bwMode="auto">
          <a:xfrm>
            <a:off x="3094038" y="4081627"/>
            <a:ext cx="22541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Case finding</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Outreach/education</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Alerts/advisories</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Testing Approval</a:t>
            </a:r>
          </a:p>
        </p:txBody>
      </p:sp>
      <p:sp>
        <p:nvSpPr>
          <p:cNvPr id="7" name="Rectangle 6"/>
          <p:cNvSpPr/>
          <p:nvPr/>
        </p:nvSpPr>
        <p:spPr>
          <a:xfrm>
            <a:off x="637479" y="4269498"/>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Department of Health</a:t>
            </a:r>
            <a:br>
              <a:rPr lang="en-US" sz="1600" dirty="0">
                <a:solidFill>
                  <a:srgbClr val="000000"/>
                </a:solidFill>
              </a:rPr>
            </a:br>
            <a:r>
              <a:rPr lang="en-US" sz="1600" dirty="0">
                <a:solidFill>
                  <a:srgbClr val="000000"/>
                </a:solidFill>
              </a:rPr>
              <a:t>State Office</a:t>
            </a:r>
          </a:p>
        </p:txBody>
      </p:sp>
      <p:sp>
        <p:nvSpPr>
          <p:cNvPr id="63" name="Rectangle 62"/>
          <p:cNvSpPr/>
          <p:nvPr/>
        </p:nvSpPr>
        <p:spPr>
          <a:xfrm>
            <a:off x="4152954" y="5766957"/>
            <a:ext cx="1223963" cy="6477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CDC</a:t>
            </a:r>
          </a:p>
        </p:txBody>
      </p:sp>
      <p:sp>
        <p:nvSpPr>
          <p:cNvPr id="86" name="Rectangle 85"/>
          <p:cNvSpPr/>
          <p:nvPr/>
        </p:nvSpPr>
        <p:spPr>
          <a:xfrm>
            <a:off x="6516688" y="2309977"/>
            <a:ext cx="1500187"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State Laboratory</a:t>
            </a:r>
          </a:p>
        </p:txBody>
      </p:sp>
      <p:cxnSp>
        <p:nvCxnSpPr>
          <p:cNvPr id="43" name="Straight Arrow Connector 42"/>
          <p:cNvCxnSpPr/>
          <p:nvPr/>
        </p:nvCxnSpPr>
        <p:spPr>
          <a:xfrm flipV="1">
            <a:off x="2433638" y="4150624"/>
            <a:ext cx="627063" cy="1790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1"/>
          </p:cNvCxnSpPr>
          <p:nvPr/>
        </p:nvCxnSpPr>
        <p:spPr>
          <a:xfrm rot="10800000">
            <a:off x="1676400" y="1851189"/>
            <a:ext cx="1427163" cy="190500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Slide Number Placeholder 1"/>
          <p:cNvSpPr txBox="1">
            <a:spLocks/>
          </p:cNvSpPr>
          <p:nvPr/>
        </p:nvSpPr>
        <p:spPr>
          <a:xfrm>
            <a:off x="200406" y="6172200"/>
            <a:ext cx="457200" cy="457200"/>
          </a:xfrm>
          <a:prstGeom prst="ellipse">
            <a:avLst/>
          </a:prstGeom>
          <a:solidFill>
            <a:srgbClr val="00A0AF"/>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848D3D-1150-4D75-97E1-E3452D0456EC}" type="slidenum">
              <a:rPr lang="en-US" smtClean="0">
                <a:latin typeface="Verdana" panose="020B0604030504040204" pitchFamily="34" charset="0"/>
                <a:ea typeface="Verdana" panose="020B0604030504040204" pitchFamily="34" charset="0"/>
                <a:cs typeface="Verdana" panose="020B0604030504040204" pitchFamily="34" charset="0"/>
              </a:rPr>
              <a:t>27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79846" y="5190172"/>
            <a:ext cx="2445028" cy="1477328"/>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Subject Matter Experts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Policy Guidance</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Case Consultation</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Weekly reports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statewide data</a:t>
            </a:r>
          </a:p>
        </p:txBody>
      </p:sp>
      <p:sp>
        <p:nvSpPr>
          <p:cNvPr id="14" name="Rectangle 13"/>
          <p:cNvSpPr/>
          <p:nvPr/>
        </p:nvSpPr>
        <p:spPr>
          <a:xfrm>
            <a:off x="3655402" y="6337112"/>
            <a:ext cx="2558073" cy="369332"/>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nationwide data</a:t>
            </a:r>
          </a:p>
        </p:txBody>
      </p:sp>
      <p:cxnSp>
        <p:nvCxnSpPr>
          <p:cNvPr id="36" name="Straight Arrow Connector 35"/>
          <p:cNvCxnSpPr/>
          <p:nvPr/>
        </p:nvCxnSpPr>
        <p:spPr>
          <a:xfrm flipV="1">
            <a:off x="4856163" y="2922753"/>
            <a:ext cx="1612899" cy="46196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15382" y="2877380"/>
            <a:ext cx="0" cy="49780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26125" y="2627667"/>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6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pPr algn="ctr"/>
            <a:r>
              <a:rPr lang="en-US" dirty="0" err="1"/>
              <a:t>Zika</a:t>
            </a:r>
            <a:r>
              <a:rPr lang="en-US" dirty="0"/>
              <a:t> Virus Link to Microcephaly?</a:t>
            </a:r>
          </a:p>
        </p:txBody>
      </p:sp>
      <p:sp>
        <p:nvSpPr>
          <p:cNvPr id="8" name="Slide Number Placeholder 2"/>
          <p:cNvSpPr>
            <a:spLocks noGrp="1"/>
          </p:cNvSpPr>
          <p:nvPr>
            <p:ph type="sldNum" sz="quarter" idx="12"/>
          </p:nvPr>
        </p:nvSpPr>
        <p:spPr>
          <a:xfrm>
            <a:off x="146304" y="6210300"/>
            <a:ext cx="457200" cy="457200"/>
          </a:xfrm>
        </p:spPr>
        <p:txBody>
          <a:bodyPr/>
          <a:lstStyle/>
          <a:p>
            <a:fld id="{4538D40A-93D0-4D0F-AA90-06BC09F8C733}" type="slidenum">
              <a:rPr lang="en-US" smtClean="0"/>
              <a:t>28</a:t>
            </a:fld>
            <a:endParaRPr lang="en-US" dirty="0"/>
          </a:p>
        </p:txBody>
      </p:sp>
      <p:sp>
        <p:nvSpPr>
          <p:cNvPr id="2" name="Rectangle 1"/>
          <p:cNvSpPr/>
          <p:nvPr/>
        </p:nvSpPr>
        <p:spPr>
          <a:xfrm>
            <a:off x="1642705" y="6069568"/>
            <a:ext cx="5858590" cy="369332"/>
          </a:xfrm>
          <a:prstGeom prst="rect">
            <a:avLst/>
          </a:prstGeom>
        </p:spPr>
        <p:txBody>
          <a:bodyPr wrap="square">
            <a:spAutoFit/>
          </a:bodyPr>
          <a:lstStyle/>
          <a:p>
            <a:r>
              <a:rPr lang="en-US" dirty="0"/>
              <a:t>http://www.cdc.gov/ncbddd/birthdefects/microcephaly.html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48523"/>
            <a:ext cx="4057242" cy="45369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51" y="1256920"/>
            <a:ext cx="3521649" cy="4244470"/>
          </a:xfrm>
          <a:prstGeom prst="rect">
            <a:avLst/>
          </a:prstGeom>
        </p:spPr>
      </p:pic>
    </p:spTree>
    <p:extLst>
      <p:ext uri="{BB962C8B-B14F-4D97-AF65-F5344CB8AC3E}">
        <p14:creationId xmlns:p14="http://schemas.microsoft.com/office/powerpoint/2010/main" val="1862347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6743062" y="4957762"/>
            <a:ext cx="1707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PAHO.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3" y="5776682"/>
            <a:ext cx="830996" cy="944795"/>
          </a:xfrm>
          <a:prstGeom prst="rect">
            <a:avLst/>
          </a:prstGeom>
        </p:spPr>
      </p:pic>
      <p:pic>
        <p:nvPicPr>
          <p:cNvPr id="5" name="Picture 4"/>
          <p:cNvPicPr>
            <a:picLocks noChangeAspect="1"/>
          </p:cNvPicPr>
          <p:nvPr/>
        </p:nvPicPr>
        <p:blipFill>
          <a:blip r:embed="rId4"/>
          <a:stretch>
            <a:fillRect/>
          </a:stretch>
        </p:blipFill>
        <p:spPr>
          <a:xfrm>
            <a:off x="2" y="0"/>
            <a:ext cx="9183239" cy="6858000"/>
          </a:xfrm>
          <a:prstGeom prst="rect">
            <a:avLst/>
          </a:prstGeom>
        </p:spPr>
      </p:pic>
      <p:sp>
        <p:nvSpPr>
          <p:cNvPr id="3" name="Slide Number Placeholder 2"/>
          <p:cNvSpPr>
            <a:spLocks noGrp="1"/>
          </p:cNvSpPr>
          <p:nvPr>
            <p:ph type="sldNum" sz="quarter" idx="12"/>
          </p:nvPr>
        </p:nvSpPr>
        <p:spPr/>
        <p:txBody>
          <a:bodyPr/>
          <a:lstStyle/>
          <a:p>
            <a:fld id="{CC09112F-EB00-4641-8C3C-2AB4CA74006B}" type="slidenum">
              <a:rPr lang="en-US" smtClean="0"/>
              <a:pPr/>
              <a:t>29</a:t>
            </a:fld>
            <a:endParaRPr lang="en-US" dirty="0"/>
          </a:p>
        </p:txBody>
      </p:sp>
    </p:spTree>
    <p:extLst>
      <p:ext uri="{BB962C8B-B14F-4D97-AF65-F5344CB8AC3E}">
        <p14:creationId xmlns:p14="http://schemas.microsoft.com/office/powerpoint/2010/main" val="41908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Virus</a:t>
            </a:r>
          </a:p>
        </p:txBody>
      </p:sp>
      <p:sp>
        <p:nvSpPr>
          <p:cNvPr id="3" name="Slide Number Placeholder 2"/>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quarter" idx="1"/>
          </p:nvPr>
        </p:nvSpPr>
        <p:spPr>
          <a:xfrm>
            <a:off x="685800" y="1390650"/>
            <a:ext cx="7772400" cy="4572000"/>
          </a:xfrm>
        </p:spPr>
        <p:txBody>
          <a:bodyPr>
            <a:normAutofit fontScale="85000" lnSpcReduction="20000"/>
          </a:bodyPr>
          <a:lstStyle/>
          <a:p>
            <a:r>
              <a:rPr lang="en-US" sz="2800" dirty="0"/>
              <a:t>Flavivirus: </a:t>
            </a:r>
          </a:p>
          <a:p>
            <a:pPr lvl="1"/>
            <a:r>
              <a:rPr lang="en-US" dirty="0"/>
              <a:t>Antibody testing has cross-reactivity with related flaviviruses: Dengue, West Nile, Yellow Fever, Japanese Encephalitis </a:t>
            </a:r>
          </a:p>
          <a:p>
            <a:r>
              <a:rPr lang="en-US" sz="2800" dirty="0"/>
              <a:t>Distribution: </a:t>
            </a:r>
          </a:p>
          <a:p>
            <a:pPr lvl="1"/>
            <a:r>
              <a:rPr lang="en-US" sz="2200" dirty="0"/>
              <a:t>Uganda’s Zika Forest 1947, then outbreaks Western Pacific Region 2007</a:t>
            </a:r>
            <a:endParaRPr lang="en-US" dirty="0"/>
          </a:p>
          <a:p>
            <a:pPr lvl="1"/>
            <a:r>
              <a:rPr lang="en-US" dirty="0"/>
              <a:t>Currently 48 countries/territories in the Americas Region</a:t>
            </a:r>
          </a:p>
          <a:p>
            <a:r>
              <a:rPr lang="en-US" sz="2800" dirty="0"/>
              <a:t>Transmission</a:t>
            </a:r>
          </a:p>
          <a:p>
            <a:pPr lvl="1"/>
            <a:r>
              <a:rPr lang="en-US" dirty="0"/>
              <a:t>Primarily, mosquito</a:t>
            </a:r>
            <a:r>
              <a:rPr lang="en-US" i="1" dirty="0"/>
              <a:t> – Aedes </a:t>
            </a:r>
            <a:r>
              <a:rPr lang="en-US" i="1" dirty="0" err="1"/>
              <a:t>aegypti</a:t>
            </a:r>
            <a:r>
              <a:rPr lang="en-US" i="1" dirty="0"/>
              <a:t>, </a:t>
            </a:r>
            <a:r>
              <a:rPr lang="en-US" dirty="0"/>
              <a:t>possibly </a:t>
            </a:r>
            <a:r>
              <a:rPr lang="en-US" i="1" dirty="0"/>
              <a:t>Aedes </a:t>
            </a:r>
            <a:r>
              <a:rPr lang="en-US" i="1" dirty="0" err="1"/>
              <a:t>albopictus</a:t>
            </a:r>
            <a:endParaRPr lang="en-US" dirty="0"/>
          </a:p>
          <a:p>
            <a:pPr lvl="1"/>
            <a:r>
              <a:rPr lang="en-US" dirty="0"/>
              <a:t>Maternal-fetal (intrauterine or perinatal)</a:t>
            </a:r>
          </a:p>
          <a:p>
            <a:pPr lvl="1"/>
            <a:r>
              <a:rPr lang="en-US" dirty="0"/>
              <a:t>Sexual </a:t>
            </a:r>
          </a:p>
          <a:p>
            <a:pPr lvl="1"/>
            <a:r>
              <a:rPr lang="en-US" dirty="0"/>
              <a:t>Lab exposures</a:t>
            </a:r>
          </a:p>
          <a:p>
            <a:pPr lvl="1"/>
            <a:r>
              <a:rPr lang="en-US" dirty="0"/>
              <a:t>Transfusion and theoretically, organ/tissue transplant and fertility treatment </a:t>
            </a:r>
          </a:p>
          <a:p>
            <a:pPr lvl="1"/>
            <a:r>
              <a:rPr lang="en-US" dirty="0"/>
              <a:t>Detected in breast milk, saliva and urine but no documented transmission</a:t>
            </a:r>
            <a:r>
              <a:rPr lang="en-US" sz="2800" dirty="0"/>
              <a:t> </a:t>
            </a:r>
            <a:r>
              <a:rPr lang="en-US" dirty="0"/>
              <a:t>to date</a:t>
            </a:r>
          </a:p>
        </p:txBody>
      </p:sp>
    </p:spTree>
    <p:extLst>
      <p:ext uri="{BB962C8B-B14F-4D97-AF65-F5344CB8AC3E}">
        <p14:creationId xmlns:p14="http://schemas.microsoft.com/office/powerpoint/2010/main" val="391895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3769"/>
            <a:ext cx="7886700" cy="4283278"/>
          </a:xfrm>
        </p:spPr>
        <p:txBody>
          <a:bodyPr>
            <a:normAutofit lnSpcReduction="10000"/>
          </a:bodyPr>
          <a:lstStyle/>
          <a:p>
            <a:r>
              <a:rPr lang="en-US" sz="2400" dirty="0"/>
              <a:t>Used to update recommendations for clinical care, to plan for services for pregnant women and families affected by Zika virus, and to improve prevention of Zika virus infection during pregnancy </a:t>
            </a:r>
          </a:p>
          <a:p>
            <a:r>
              <a:rPr lang="en-US" sz="2400" dirty="0"/>
              <a:t>Who is being monitored:</a:t>
            </a:r>
          </a:p>
          <a:p>
            <a:pPr lvl="1"/>
            <a:r>
              <a:rPr lang="en-US" sz="2200" dirty="0"/>
              <a:t>Pregnant women in the United States</a:t>
            </a:r>
            <a:r>
              <a:rPr lang="en-US" sz="2200" baseline="30000" dirty="0"/>
              <a:t> </a:t>
            </a:r>
            <a:r>
              <a:rPr lang="en-US" sz="2200" dirty="0"/>
              <a:t>with laboratory evidence of Zika virus infection (positive or inconclusive test results, regardless of whether they have symptoms) and prenatally or </a:t>
            </a:r>
            <a:r>
              <a:rPr lang="en-US" sz="2200" dirty="0" err="1"/>
              <a:t>perinatally</a:t>
            </a:r>
            <a:r>
              <a:rPr lang="en-US" sz="2200" dirty="0"/>
              <a:t> exposed infants born to these women.</a:t>
            </a:r>
          </a:p>
          <a:p>
            <a:pPr lvl="1"/>
            <a:r>
              <a:rPr lang="en-US" sz="2200" dirty="0"/>
              <a:t>Infants with laboratory evidence of congenital Zika virus infection (positive or inconclusive test results, regardless of whether they have symptoms) and their mothers. </a:t>
            </a:r>
          </a:p>
        </p:txBody>
      </p:sp>
      <p:sp>
        <p:nvSpPr>
          <p:cNvPr id="5" name="Title 1"/>
          <p:cNvSpPr txBox="1">
            <a:spLocks/>
          </p:cNvSpPr>
          <p:nvPr/>
        </p:nvSpPr>
        <p:spPr>
          <a:xfrm>
            <a:off x="488661" y="219192"/>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rgbClr val="00A0AF"/>
                </a:solidFill>
                <a:latin typeface="+mj-lt"/>
                <a:ea typeface="+mj-ea"/>
                <a:cs typeface="+mj-cs"/>
              </a:defRPr>
            </a:lvl1pPr>
          </a:lstStyle>
          <a:p>
            <a:pPr algn="ctr"/>
            <a:r>
              <a:rPr lang="en-US" dirty="0">
                <a:solidFill>
                  <a:schemeClr val="tx1"/>
                </a:solidFill>
                <a:latin typeface="+mn-lt"/>
              </a:rPr>
              <a:t>The Pregnancy Registry</a:t>
            </a:r>
          </a:p>
        </p:txBody>
      </p:sp>
    </p:spTree>
    <p:extLst>
      <p:ext uri="{BB962C8B-B14F-4D97-AF65-F5344CB8AC3E}">
        <p14:creationId xmlns:p14="http://schemas.microsoft.com/office/powerpoint/2010/main" val="186353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2" y="1511908"/>
            <a:ext cx="4727619" cy="3644778"/>
          </a:xfrm>
        </p:spPr>
        <p:txBody>
          <a:bodyPr>
            <a:normAutofit/>
          </a:bodyPr>
          <a:lstStyle/>
          <a:p>
            <a:pPr marL="0" indent="0">
              <a:buNone/>
              <a:defRPr/>
            </a:pPr>
            <a:r>
              <a:rPr lang="en-US" sz="2400" i="1" dirty="0" err="1"/>
              <a:t>Aedes</a:t>
            </a:r>
            <a:r>
              <a:rPr lang="en-US" sz="2400" i="1" dirty="0"/>
              <a:t> </a:t>
            </a:r>
            <a:r>
              <a:rPr lang="en-US" sz="2400" i="1" dirty="0" err="1"/>
              <a:t>aegypti</a:t>
            </a:r>
            <a:endParaRPr lang="en-US" sz="2400" i="1" dirty="0"/>
          </a:p>
          <a:p>
            <a:pPr marL="457200" indent="-457200">
              <a:defRPr/>
            </a:pPr>
            <a:r>
              <a:rPr lang="en-US" sz="2400" dirty="0"/>
              <a:t>Short distance flyer (&lt;150 yards)</a:t>
            </a:r>
          </a:p>
          <a:p>
            <a:pPr marL="457200" indent="-457200">
              <a:defRPr/>
            </a:pPr>
            <a:r>
              <a:rPr lang="en-US" sz="2400" dirty="0"/>
              <a:t>Closely associated with people and homes</a:t>
            </a:r>
          </a:p>
          <a:p>
            <a:pPr marL="457200" indent="-457200">
              <a:defRPr/>
            </a:pPr>
            <a:r>
              <a:rPr lang="en-US" sz="2400" dirty="0"/>
              <a:t>Container breeders on household premises</a:t>
            </a:r>
          </a:p>
          <a:p>
            <a:pPr marL="457200" indent="-457200">
              <a:defRPr/>
            </a:pPr>
            <a:r>
              <a:rPr lang="en-US" sz="2400" dirty="0"/>
              <a:t>Drain standing water at least weekly!</a:t>
            </a:r>
          </a:p>
        </p:txBody>
      </p:sp>
      <p:sp>
        <p:nvSpPr>
          <p:cNvPr id="4" name="Title 1"/>
          <p:cNvSpPr txBox="1">
            <a:spLocks/>
          </p:cNvSpPr>
          <p:nvPr/>
        </p:nvSpPr>
        <p:spPr>
          <a:xfrm>
            <a:off x="558314" y="338793"/>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rgbClr val="00A0AF"/>
                </a:solidFill>
                <a:latin typeface="+mj-lt"/>
                <a:ea typeface="+mj-ea"/>
                <a:cs typeface="+mj-cs"/>
              </a:defRPr>
            </a:lvl1pPr>
          </a:lstStyle>
          <a:p>
            <a:pPr algn="ctr"/>
            <a:r>
              <a:rPr lang="en-US" dirty="0">
                <a:solidFill>
                  <a:schemeClr val="tx1"/>
                </a:solidFill>
                <a:latin typeface="+mn-lt"/>
              </a:rPr>
              <a:t> Mosquito Control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271" y="1821037"/>
            <a:ext cx="3462337" cy="2516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67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216458"/>
            <a:ext cx="7772400" cy="926796"/>
          </a:xfrm>
        </p:spPr>
        <p:txBody>
          <a:bodyPr>
            <a:normAutofit/>
          </a:bodyPr>
          <a:lstStyle/>
          <a:p>
            <a:pPr algn="ctr"/>
            <a:r>
              <a:rPr lang="en-US" sz="4400" dirty="0">
                <a:solidFill>
                  <a:schemeClr val="tx1"/>
                </a:solidFill>
              </a:rPr>
              <a:t>Vector Distribution </a:t>
            </a:r>
          </a:p>
        </p:txBody>
      </p:sp>
      <p:sp>
        <p:nvSpPr>
          <p:cNvPr id="3" name="Slide Number Placeholder 2"/>
          <p:cNvSpPr>
            <a:spLocks noGrp="1"/>
          </p:cNvSpPr>
          <p:nvPr>
            <p:ph type="sldNum" sz="quarter" idx="12"/>
          </p:nvPr>
        </p:nvSpPr>
        <p:spPr/>
        <p:txBody>
          <a:bodyPr/>
          <a:lstStyle/>
          <a:p>
            <a:fld id="{CC09112F-EB00-4641-8C3C-2AB4CA74006B}" type="slidenum">
              <a:rPr lang="en-US" smtClean="0"/>
              <a:pPr/>
              <a:t>32</a:t>
            </a:fld>
            <a:endParaRPr lang="en-US"/>
          </a:p>
        </p:txBody>
      </p:sp>
      <p:pic>
        <p:nvPicPr>
          <p:cNvPr id="5" name="Picture 4"/>
          <p:cNvPicPr>
            <a:picLocks noChangeAspect="1"/>
          </p:cNvPicPr>
          <p:nvPr/>
        </p:nvPicPr>
        <p:blipFill>
          <a:blip r:embed="rId3"/>
          <a:stretch>
            <a:fillRect/>
          </a:stretch>
        </p:blipFill>
        <p:spPr>
          <a:xfrm>
            <a:off x="990600" y="1008723"/>
            <a:ext cx="7176052" cy="5138318"/>
          </a:xfrm>
          <a:prstGeom prst="rect">
            <a:avLst/>
          </a:prstGeom>
        </p:spPr>
      </p:pic>
      <p:sp>
        <p:nvSpPr>
          <p:cNvPr id="6" name="TextBox 5"/>
          <p:cNvSpPr txBox="1"/>
          <p:nvPr/>
        </p:nvSpPr>
        <p:spPr>
          <a:xfrm>
            <a:off x="1647893" y="6480435"/>
            <a:ext cx="5861465" cy="369332"/>
          </a:xfrm>
          <a:prstGeom prst="rect">
            <a:avLst/>
          </a:prstGeom>
          <a:noFill/>
        </p:spPr>
        <p:txBody>
          <a:bodyPr wrap="square" rtlCol="0">
            <a:spAutoFit/>
          </a:bodyPr>
          <a:lstStyle/>
          <a:p>
            <a:pPr algn="ctr"/>
            <a:r>
              <a:rPr lang="en-US" dirty="0"/>
              <a:t>Monaghan AJ et al, 2016, </a:t>
            </a:r>
            <a:r>
              <a:rPr lang="en-US" dirty="0" err="1"/>
              <a:t>PLoS</a:t>
            </a:r>
            <a:r>
              <a:rPr lang="en-US" dirty="0"/>
              <a:t> Currents: Outbreaks.</a:t>
            </a:r>
          </a:p>
        </p:txBody>
      </p:sp>
    </p:spTree>
    <p:extLst>
      <p:ext uri="{BB962C8B-B14F-4D97-AF65-F5344CB8AC3E}">
        <p14:creationId xmlns:p14="http://schemas.microsoft.com/office/powerpoint/2010/main" val="316061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91" y="1540784"/>
            <a:ext cx="5537372" cy="4310963"/>
          </a:xfrm>
        </p:spPr>
        <p:txBody>
          <a:bodyPr>
            <a:normAutofit fontScale="92500" lnSpcReduction="10000"/>
          </a:bodyPr>
          <a:lstStyle/>
          <a:p>
            <a:r>
              <a:rPr lang="en-US" sz="2400" dirty="0"/>
              <a:t>At-risk populations identified as having outreach gaps during a past dengue outbreak:</a:t>
            </a:r>
            <a:r>
              <a:rPr lang="en-US" dirty="0"/>
              <a:t> </a:t>
            </a:r>
          </a:p>
          <a:p>
            <a:pPr lvl="1"/>
            <a:r>
              <a:rPr lang="en-US" sz="2200" dirty="0"/>
              <a:t>Non-white </a:t>
            </a:r>
          </a:p>
          <a:p>
            <a:pPr lvl="1"/>
            <a:r>
              <a:rPr lang="en-US" sz="2200" dirty="0"/>
              <a:t>Do not speak English </a:t>
            </a:r>
          </a:p>
          <a:p>
            <a:pPr lvl="1"/>
            <a:r>
              <a:rPr lang="en-US" sz="2200" dirty="0"/>
              <a:t>Living in poverty </a:t>
            </a:r>
          </a:p>
          <a:p>
            <a:r>
              <a:rPr lang="en-US" sz="2400" dirty="0"/>
              <a:t>Target outreach population: women of childbearing age (18-44 years)</a:t>
            </a:r>
          </a:p>
          <a:p>
            <a:r>
              <a:rPr lang="en-US" sz="2400" dirty="0"/>
              <a:t>Composite measure identifies high risk census tracts based on a combination of each of the four layers</a:t>
            </a:r>
            <a:endParaRPr lang="en-US" sz="2400" u="sng" dirty="0"/>
          </a:p>
          <a:p>
            <a:r>
              <a:rPr lang="en-US" sz="2400" u="sng" dirty="0"/>
              <a:t>http://arcg.is/23EyE3k</a:t>
            </a:r>
          </a:p>
        </p:txBody>
      </p:sp>
      <p:sp>
        <p:nvSpPr>
          <p:cNvPr id="5" name="Title 1"/>
          <p:cNvSpPr txBox="1">
            <a:spLocks/>
          </p:cNvSpPr>
          <p:nvPr/>
        </p:nvSpPr>
        <p:spPr>
          <a:xfrm>
            <a:off x="1859079" y="-108602"/>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rgbClr val="00A0AF"/>
                </a:solidFill>
                <a:latin typeface="+mj-lt"/>
                <a:ea typeface="+mj-ea"/>
                <a:cs typeface="+mj-cs"/>
              </a:defRPr>
            </a:lvl1pPr>
          </a:lstStyle>
          <a:p>
            <a:r>
              <a:rPr lang="en-US" dirty="0">
                <a:solidFill>
                  <a:schemeClr val="tx1"/>
                </a:solidFill>
                <a:latin typeface="+mn-lt"/>
              </a:rPr>
              <a:t> Getting the Message Out</a:t>
            </a:r>
          </a:p>
        </p:txBody>
      </p:sp>
      <p:pic>
        <p:nvPicPr>
          <p:cNvPr id="2" name="Picture 1"/>
          <p:cNvPicPr>
            <a:picLocks noChangeAspect="1"/>
          </p:cNvPicPr>
          <p:nvPr/>
        </p:nvPicPr>
        <p:blipFill>
          <a:blip r:embed="rId2"/>
          <a:stretch>
            <a:fillRect/>
          </a:stretch>
        </p:blipFill>
        <p:spPr>
          <a:xfrm>
            <a:off x="6151310" y="1853516"/>
            <a:ext cx="2829498" cy="2536321"/>
          </a:xfrm>
          <a:prstGeom prst="rect">
            <a:avLst/>
          </a:prstGeom>
          <a:ln>
            <a:solidFill>
              <a:schemeClr val="tx1"/>
            </a:solidFill>
          </a:ln>
        </p:spPr>
      </p:pic>
    </p:spTree>
    <p:extLst>
      <p:ext uri="{BB962C8B-B14F-4D97-AF65-F5344CB8AC3E}">
        <p14:creationId xmlns:p14="http://schemas.microsoft.com/office/powerpoint/2010/main" val="334041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445" y="1398735"/>
            <a:ext cx="7626708" cy="3451347"/>
          </a:xfrm>
        </p:spPr>
        <p:txBody>
          <a:bodyPr>
            <a:normAutofit lnSpcReduction="10000"/>
          </a:bodyPr>
          <a:lstStyle/>
          <a:p>
            <a:r>
              <a:rPr lang="en-US" dirty="0"/>
              <a:t>Many asymptomatic infections</a:t>
            </a:r>
          </a:p>
          <a:p>
            <a:r>
              <a:rPr lang="en-US" dirty="0"/>
              <a:t>Transfusion-acquired Zika virus infections reported outside U.S.</a:t>
            </a:r>
          </a:p>
          <a:p>
            <a:r>
              <a:rPr lang="en-US" dirty="0"/>
              <a:t>Florida blood bank representation on state Arbovirus Task Force: response plan for dengue and chikungunya updated</a:t>
            </a:r>
          </a:p>
          <a:p>
            <a:r>
              <a:rPr lang="en-US" dirty="0"/>
              <a:t>Share exposure site zip code for any local cases</a:t>
            </a:r>
          </a:p>
          <a:p>
            <a:r>
              <a:rPr lang="en-US" dirty="0"/>
              <a:t>Blood screening test on all products</a:t>
            </a:r>
          </a:p>
        </p:txBody>
      </p:sp>
      <p:sp>
        <p:nvSpPr>
          <p:cNvPr id="5" name="Title 1"/>
          <p:cNvSpPr txBox="1">
            <a:spLocks/>
          </p:cNvSpPr>
          <p:nvPr/>
        </p:nvSpPr>
        <p:spPr>
          <a:xfrm>
            <a:off x="855382" y="16370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rgbClr val="00A0AF"/>
                </a:solidFill>
                <a:latin typeface="+mj-lt"/>
                <a:ea typeface="+mj-ea"/>
                <a:cs typeface="+mj-cs"/>
              </a:defRPr>
            </a:lvl1pPr>
          </a:lstStyle>
          <a:p>
            <a:pPr algn="ctr"/>
            <a:r>
              <a:rPr lang="en-US" dirty="0">
                <a:solidFill>
                  <a:schemeClr val="tx1"/>
                </a:solidFill>
                <a:latin typeface="+mn-lt"/>
              </a:rPr>
              <a:t> The Blood Supply</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079" y="4745000"/>
            <a:ext cx="4085306" cy="2008435"/>
          </a:xfrm>
          <a:prstGeom prst="rect">
            <a:avLst/>
          </a:prstGeom>
          <a:ln>
            <a:solidFill>
              <a:schemeClr val="tx1"/>
            </a:solidFill>
          </a:ln>
        </p:spPr>
      </p:pic>
    </p:spTree>
    <p:extLst>
      <p:ext uri="{BB962C8B-B14F-4D97-AF65-F5344CB8AC3E}">
        <p14:creationId xmlns:p14="http://schemas.microsoft.com/office/powerpoint/2010/main" val="16153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Available Resources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35</a:t>
            </a:fld>
            <a:endParaRPr lang="en-US"/>
          </a:p>
        </p:txBody>
      </p:sp>
      <p:sp>
        <p:nvSpPr>
          <p:cNvPr id="4" name="Content Placeholder 3"/>
          <p:cNvSpPr>
            <a:spLocks noGrp="1"/>
          </p:cNvSpPr>
          <p:nvPr>
            <p:ph sz="quarter" idx="1"/>
          </p:nvPr>
        </p:nvSpPr>
        <p:spPr>
          <a:xfrm>
            <a:off x="809625" y="1390650"/>
            <a:ext cx="7772400" cy="4572000"/>
          </a:xfrm>
        </p:spPr>
        <p:txBody>
          <a:bodyPr>
            <a:normAutofit/>
          </a:bodyPr>
          <a:lstStyle/>
          <a:p>
            <a:r>
              <a:rPr lang="en-US" dirty="0"/>
              <a:t>Zika fever guidance document</a:t>
            </a:r>
          </a:p>
          <a:p>
            <a:r>
              <a:rPr lang="en-US" dirty="0"/>
              <a:t>Clinician one-pager</a:t>
            </a:r>
          </a:p>
          <a:p>
            <a:r>
              <a:rPr lang="en-US" dirty="0"/>
              <a:t>Information for obstetricians </a:t>
            </a:r>
          </a:p>
          <a:p>
            <a:r>
              <a:rPr lang="en-US" dirty="0"/>
              <a:t>Mosquito bite prevention in travelers handouts</a:t>
            </a:r>
          </a:p>
          <a:p>
            <a:r>
              <a:rPr lang="en-US" dirty="0"/>
              <a:t> FAQs document</a:t>
            </a:r>
          </a:p>
          <a:p>
            <a:r>
              <a:rPr lang="en-US" dirty="0"/>
              <a:t>DOH Zika Virus webpage: </a:t>
            </a:r>
            <a:r>
              <a:rPr lang="en-US" dirty="0">
                <a:hlinkClick r:id="rId3"/>
              </a:rPr>
              <a:t>http://www.floridahealth.gov/diseases-and-conditions/zika-virus/index.html</a:t>
            </a:r>
            <a:endParaRPr lang="en-US" dirty="0"/>
          </a:p>
          <a:p>
            <a:r>
              <a:rPr lang="en-US" dirty="0"/>
              <a:t>CDC Zika Virus webpage: </a:t>
            </a:r>
            <a:r>
              <a:rPr lang="en-US" dirty="0">
                <a:hlinkClick r:id="rId4"/>
              </a:rPr>
              <a:t>http://www.cdc.gov/zika/</a:t>
            </a:r>
            <a:endParaRPr lang="en-US" dirty="0"/>
          </a:p>
          <a:p>
            <a:endParaRPr lang="en-US" dirty="0"/>
          </a:p>
        </p:txBody>
      </p:sp>
    </p:spTree>
    <p:extLst>
      <p:ext uri="{BB962C8B-B14F-4D97-AF65-F5344CB8AC3E}">
        <p14:creationId xmlns:p14="http://schemas.microsoft.com/office/powerpoint/2010/main" val="2241243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Bite Prevention </a:t>
            </a:r>
          </a:p>
        </p:txBody>
      </p:sp>
      <p:sp>
        <p:nvSpPr>
          <p:cNvPr id="3" name="Slide Number Placeholder 2"/>
          <p:cNvSpPr>
            <a:spLocks noGrp="1"/>
          </p:cNvSpPr>
          <p:nvPr>
            <p:ph type="sldNum" sz="quarter" idx="12"/>
          </p:nvPr>
        </p:nvSpPr>
        <p:spPr/>
        <p:txBody>
          <a:bodyPr/>
          <a:lstStyle/>
          <a:p>
            <a:fld id="{CC09112F-EB00-4641-8C3C-2AB4CA74006B}" type="slidenum">
              <a:rPr lang="en-US" smtClean="0"/>
              <a:pPr/>
              <a:t>36</a:t>
            </a:fld>
            <a:endParaRPr lang="en-US"/>
          </a:p>
        </p:txBody>
      </p:sp>
      <p:sp>
        <p:nvSpPr>
          <p:cNvPr id="4" name="Content Placeholder 3"/>
          <p:cNvSpPr>
            <a:spLocks noGrp="1"/>
          </p:cNvSpPr>
          <p:nvPr>
            <p:ph sz="quarter" idx="1"/>
          </p:nvPr>
        </p:nvSpPr>
        <p:spPr>
          <a:xfrm>
            <a:off x="735495" y="1447800"/>
            <a:ext cx="7951305" cy="5219700"/>
          </a:xfrm>
        </p:spPr>
        <p:txBody>
          <a:bodyPr>
            <a:normAutofit fontScale="92500" lnSpcReduction="20000"/>
          </a:bodyPr>
          <a:lstStyle/>
          <a:p>
            <a:pPr>
              <a:spcAft>
                <a:spcPts val="600"/>
              </a:spcAft>
            </a:pPr>
            <a:r>
              <a:rPr lang="en-US" sz="2800" b="1" dirty="0"/>
              <a:t>DRAIN</a:t>
            </a:r>
            <a:r>
              <a:rPr lang="en-US" sz="2800" dirty="0"/>
              <a:t> water from any containers where water has collected.</a:t>
            </a:r>
          </a:p>
          <a:p>
            <a:pPr>
              <a:spcAft>
                <a:spcPts val="600"/>
              </a:spcAft>
            </a:pPr>
            <a:r>
              <a:rPr lang="en-US" sz="2800" b="1" dirty="0"/>
              <a:t>CLOTHING:</a:t>
            </a:r>
            <a:r>
              <a:rPr lang="en-US" sz="2800" dirty="0"/>
              <a:t> If you must be outside when mosquitoes are active, cover up. Wear shoes, socks, long pants, and long sleeves.</a:t>
            </a:r>
          </a:p>
          <a:p>
            <a:pPr>
              <a:spcAft>
                <a:spcPts val="600"/>
              </a:spcAft>
            </a:pPr>
            <a:r>
              <a:rPr lang="en-US" sz="2800" b="1" dirty="0"/>
              <a:t>REPELLENT</a:t>
            </a:r>
            <a:r>
              <a:rPr lang="en-US" sz="2800" dirty="0"/>
              <a:t>: Apply mosquito repellent to bare skin and clothing. Always use repellents according to the label. Repellents with DEET, </a:t>
            </a:r>
            <a:r>
              <a:rPr lang="en-US" sz="2800" dirty="0" err="1"/>
              <a:t>picaridin</a:t>
            </a:r>
            <a:r>
              <a:rPr lang="en-US" sz="2800" dirty="0"/>
              <a:t>, oil of lemon eucalyptus, para-</a:t>
            </a:r>
            <a:r>
              <a:rPr lang="en-US" sz="2800" dirty="0" err="1"/>
              <a:t>menthane</a:t>
            </a:r>
            <a:r>
              <a:rPr lang="en-US" sz="2800" dirty="0"/>
              <a:t>-diol, and IR3535 are effective. Use netting to protect children younger than 2 months.</a:t>
            </a:r>
          </a:p>
          <a:p>
            <a:pPr marL="0" indent="0">
              <a:spcAft>
                <a:spcPts val="600"/>
              </a:spcAft>
              <a:buNone/>
            </a:pPr>
            <a:endParaRPr lang="en-US" sz="2800" dirty="0"/>
          </a:p>
          <a:p>
            <a:pPr marL="0" indent="0">
              <a:spcAft>
                <a:spcPts val="600"/>
              </a:spcAft>
              <a:buNone/>
            </a:pPr>
            <a:r>
              <a:rPr lang="en-US" sz="2800" dirty="0"/>
              <a:t>See: Mosquito Bite Protection in Florida</a:t>
            </a:r>
          </a:p>
          <a:p>
            <a:pPr marL="0" indent="0">
              <a:spcAft>
                <a:spcPts val="600"/>
              </a:spcAft>
              <a:buNone/>
            </a:pPr>
            <a:r>
              <a:rPr lang="en-US" sz="2800" dirty="0">
                <a:hlinkClick r:id="rId2"/>
              </a:rPr>
              <a:t>www.floridahealth.gov/zika</a:t>
            </a:r>
            <a:r>
              <a:rPr lang="en-US" sz="2800" dirty="0"/>
              <a:t> </a:t>
            </a:r>
          </a:p>
          <a:p>
            <a:endParaRPr lang="en-US" dirty="0"/>
          </a:p>
        </p:txBody>
      </p:sp>
    </p:spTree>
    <p:extLst>
      <p:ext uri="{BB962C8B-B14F-4D97-AF65-F5344CB8AC3E}">
        <p14:creationId xmlns:p14="http://schemas.microsoft.com/office/powerpoint/2010/main" val="36684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985" y="164902"/>
            <a:ext cx="7944615" cy="6049007"/>
          </a:xfrm>
        </p:spPr>
      </p:pic>
    </p:spTree>
    <p:extLst>
      <p:ext uri="{BB962C8B-B14F-4D97-AF65-F5344CB8AC3E}">
        <p14:creationId xmlns:p14="http://schemas.microsoft.com/office/powerpoint/2010/main" val="2127989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60" y="4161833"/>
            <a:ext cx="5675980" cy="1362075"/>
          </a:xfrm>
        </p:spPr>
        <p:txBody>
          <a:bodyPr/>
          <a:lstStyle/>
          <a:p>
            <a:r>
              <a:rPr lang="en-US" sz="3600" b="1" dirty="0">
                <a:solidFill>
                  <a:schemeClr val="tx1"/>
                </a:solidFill>
                <a:latin typeface="+mn-lt"/>
              </a:rPr>
              <a:t>To Prevent Disease is Victory</a:t>
            </a:r>
          </a:p>
        </p:txBody>
      </p:sp>
      <p:sp>
        <p:nvSpPr>
          <p:cNvPr id="3" name="Text Placeholder 2"/>
          <p:cNvSpPr>
            <a:spLocks noGrp="1"/>
          </p:cNvSpPr>
          <p:nvPr>
            <p:ph type="body" idx="1"/>
          </p:nvPr>
        </p:nvSpPr>
        <p:spPr>
          <a:xfrm>
            <a:off x="3452722" y="761597"/>
            <a:ext cx="4706539" cy="1500187"/>
          </a:xfrm>
        </p:spPr>
        <p:txBody>
          <a:bodyPr/>
          <a:lstStyle/>
          <a:p>
            <a:pPr algn="ctr"/>
            <a:endParaRPr lang="en-US" sz="3600" b="1" dirty="0">
              <a:solidFill>
                <a:schemeClr val="tx1"/>
              </a:solidFill>
            </a:endParaRPr>
          </a:p>
          <a:p>
            <a:pPr algn="ctr"/>
            <a:r>
              <a:rPr lang="en-US" sz="3600" b="1" dirty="0">
                <a:solidFill>
                  <a:schemeClr val="tx1"/>
                </a:solidFill>
              </a:rPr>
              <a:t>To Cure Disease is Glory</a:t>
            </a:r>
          </a:p>
        </p:txBody>
      </p:sp>
      <p:sp>
        <p:nvSpPr>
          <p:cNvPr id="4" name="Date Placeholder 3"/>
          <p:cNvSpPr>
            <a:spLocks noGrp="1"/>
          </p:cNvSpPr>
          <p:nvPr>
            <p:ph type="dt" sz="half" idx="10"/>
          </p:nvPr>
        </p:nvSpPr>
        <p:spPr/>
        <p:txBody>
          <a:bodyPr/>
          <a:lstStyle/>
          <a:p>
            <a:fld id="{C2935426-B525-4A0B-B100-C261F84C03A6}"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B3984-E06D-4388-99F6-741DAB399955}" type="slidenum">
              <a:rPr lang="en-US" smtClean="0"/>
              <a:pPr/>
              <a:t>38</a:t>
            </a:fld>
            <a:endParaRPr lang="en-US"/>
          </a:p>
        </p:txBody>
      </p:sp>
      <p:pic>
        <p:nvPicPr>
          <p:cNvPr id="5122" name="Picture 2" descr="http://emotion.ngmnexpo.com/cliparts/2015/09/7537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8" y="739665"/>
            <a:ext cx="1893936" cy="15440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bp.blogspot.com/-jDDO5NXZAjY/VCgFFKKYVhI/AAAAAAAABDo/fcQJzJF6R8s/s1600/healthy%2Bcartoon%2Blift%2Bw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232" y="2638450"/>
            <a:ext cx="3517712" cy="2228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1568" y="2689765"/>
            <a:ext cx="4572000" cy="1477328"/>
          </a:xfrm>
          <a:prstGeom prst="rect">
            <a:avLst/>
          </a:prstGeom>
        </p:spPr>
        <p:txBody>
          <a:bodyPr>
            <a:spAutoFit/>
          </a:bodyPr>
          <a:lstStyle/>
          <a:p>
            <a:pPr algn="ctr"/>
            <a:r>
              <a:rPr lang="en-US" b="1" dirty="0"/>
              <a:t>Anna M. Likos, MD, MPH</a:t>
            </a:r>
          </a:p>
          <a:p>
            <a:pPr algn="ctr"/>
            <a:r>
              <a:rPr lang="en-US" b="1" dirty="0"/>
              <a:t>State Epidemiologist and </a:t>
            </a:r>
          </a:p>
          <a:p>
            <a:pPr algn="ctr"/>
            <a:r>
              <a:rPr lang="en-US" b="1" dirty="0"/>
              <a:t> Interim Deputy Secretary for Health</a:t>
            </a:r>
          </a:p>
          <a:p>
            <a:pPr algn="ctr"/>
            <a:r>
              <a:rPr lang="en-US" b="1" dirty="0"/>
              <a:t>Email:  Anna.Likos@FLHealth.gov</a:t>
            </a:r>
          </a:p>
          <a:p>
            <a:pPr algn="ctr"/>
            <a:r>
              <a:rPr lang="en-US" b="1" dirty="0"/>
              <a:t>Phone:  850-245-4411</a:t>
            </a:r>
          </a:p>
        </p:txBody>
      </p:sp>
    </p:spTree>
    <p:extLst>
      <p:ext uri="{BB962C8B-B14F-4D97-AF65-F5344CB8AC3E}">
        <p14:creationId xmlns:p14="http://schemas.microsoft.com/office/powerpoint/2010/main" val="312325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672"/>
            <a:ext cx="7772400" cy="1143000"/>
          </a:xfrm>
        </p:spPr>
        <p:txBody>
          <a:bodyPr/>
          <a:lstStyle/>
          <a:p>
            <a:pPr algn="ctr"/>
            <a:r>
              <a:rPr lang="en-US" dirty="0"/>
              <a:t>Incubation and Viremia</a:t>
            </a:r>
          </a:p>
        </p:txBody>
      </p:sp>
      <p:sp>
        <p:nvSpPr>
          <p:cNvPr id="3" name="Slide Number Placeholder 2"/>
          <p:cNvSpPr>
            <a:spLocks noGrp="1"/>
          </p:cNvSpPr>
          <p:nvPr>
            <p:ph type="sldNum" sz="quarter" idx="12"/>
          </p:nvPr>
        </p:nvSpPr>
        <p:spPr/>
        <p:txBody>
          <a:bodyPr/>
          <a:lstStyle/>
          <a:p>
            <a:fld id="{CC09112F-EB00-4641-8C3C-2AB4CA74006B}" type="slidenum">
              <a:rPr lang="en-US" smtClean="0"/>
              <a:pPr/>
              <a:t>4</a:t>
            </a:fld>
            <a:endParaRPr lang="en-US"/>
          </a:p>
        </p:txBody>
      </p:sp>
      <p:sp>
        <p:nvSpPr>
          <p:cNvPr id="4" name="Content Placeholder 3"/>
          <p:cNvSpPr>
            <a:spLocks noGrp="1"/>
          </p:cNvSpPr>
          <p:nvPr>
            <p:ph sz="quarter" idx="1"/>
          </p:nvPr>
        </p:nvSpPr>
        <p:spPr/>
        <p:txBody>
          <a:bodyPr/>
          <a:lstStyle/>
          <a:p>
            <a:r>
              <a:rPr lang="en-US" dirty="0"/>
              <a:t>Incubation period generally 3-14 days</a:t>
            </a:r>
          </a:p>
          <a:p>
            <a:r>
              <a:rPr lang="en-US" dirty="0"/>
              <a:t>Viremia ranges from a few days to one week</a:t>
            </a:r>
          </a:p>
          <a:p>
            <a:r>
              <a:rPr lang="en-US" dirty="0"/>
              <a:t>Virus generally detectable in blood for 7 days after symptom onset</a:t>
            </a:r>
          </a:p>
          <a:p>
            <a:r>
              <a:rPr lang="en-US" dirty="0"/>
              <a:t>Virus generally detectable in urine for 14 days after symptom onset</a:t>
            </a:r>
          </a:p>
          <a:p>
            <a:r>
              <a:rPr lang="en-US" dirty="0"/>
              <a:t>Virus has been detected in semen up to 6 months</a:t>
            </a:r>
          </a:p>
        </p:txBody>
      </p:sp>
    </p:spTree>
    <p:extLst>
      <p:ext uri="{BB962C8B-B14F-4D97-AF65-F5344CB8AC3E}">
        <p14:creationId xmlns:p14="http://schemas.microsoft.com/office/powerpoint/2010/main" val="102288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Fever Clinical Presentation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5</a:t>
            </a:fld>
            <a:endParaRPr lang="en-US"/>
          </a:p>
        </p:txBody>
      </p:sp>
      <p:sp>
        <p:nvSpPr>
          <p:cNvPr id="4" name="Content Placeholder 3"/>
          <p:cNvSpPr>
            <a:spLocks noGrp="1"/>
          </p:cNvSpPr>
          <p:nvPr>
            <p:ph sz="quarter" idx="1"/>
          </p:nvPr>
        </p:nvSpPr>
        <p:spPr>
          <a:xfrm>
            <a:off x="914400" y="1169929"/>
            <a:ext cx="7772400" cy="4572000"/>
          </a:xfrm>
        </p:spPr>
        <p:txBody>
          <a:bodyPr numCol="1">
            <a:normAutofit/>
          </a:bodyPr>
          <a:lstStyle/>
          <a:p>
            <a:r>
              <a:rPr lang="en-US" sz="2800" dirty="0"/>
              <a:t>1 in 5 people infected will become symptomatic</a:t>
            </a:r>
          </a:p>
          <a:p>
            <a:r>
              <a:rPr lang="en-US" sz="2800" dirty="0"/>
              <a:t>Presentation similar (but milder) to other arboviral diseases common in same endemic areas</a:t>
            </a:r>
          </a:p>
          <a:p>
            <a:r>
              <a:rPr lang="en-US" sz="2800" dirty="0"/>
              <a:t>Differential: Dengue, Chikungunya, Leptospirosis, Malaria, Rickettsia, Rubella, Measles, Group A Strep, Parvovirus, Enterovirus, Adenovirus</a:t>
            </a:r>
          </a:p>
          <a:p>
            <a:r>
              <a:rPr lang="en-US" sz="2800" dirty="0"/>
              <a:t>Most common signs and symptoms: </a:t>
            </a:r>
          </a:p>
          <a:p>
            <a:endParaRPr lang="en-US" sz="2800" dirty="0"/>
          </a:p>
          <a:p>
            <a:endParaRPr lang="en-US" sz="2800" dirty="0"/>
          </a:p>
        </p:txBody>
      </p:sp>
      <p:sp>
        <p:nvSpPr>
          <p:cNvPr id="9" name="Content Placeholder 3"/>
          <p:cNvSpPr txBox="1">
            <a:spLocks/>
          </p:cNvSpPr>
          <p:nvPr/>
        </p:nvSpPr>
        <p:spPr>
          <a:xfrm>
            <a:off x="1193180" y="4472031"/>
            <a:ext cx="7772400" cy="3465368"/>
          </a:xfrm>
          <a:prstGeom prst="rect">
            <a:avLst/>
          </a:prstGeom>
        </p:spPr>
        <p:txBody>
          <a:bodyPr vert="horz" numCol="2">
            <a:normAutofit/>
          </a:bodyPr>
          <a:lst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Fever (often low-grade)</a:t>
            </a:r>
          </a:p>
          <a:p>
            <a:r>
              <a:rPr lang="en-US" dirty="0"/>
              <a:t>Maculopapular rash</a:t>
            </a:r>
          </a:p>
          <a:p>
            <a:r>
              <a:rPr lang="en-US" dirty="0"/>
              <a:t>Arthralgia</a:t>
            </a:r>
          </a:p>
          <a:p>
            <a:r>
              <a:rPr lang="en-US" dirty="0"/>
              <a:t>Conjunctivitis</a:t>
            </a:r>
          </a:p>
          <a:p>
            <a:endParaRPr lang="en-US" dirty="0"/>
          </a:p>
          <a:p>
            <a:endParaRPr lang="en-US" dirty="0"/>
          </a:p>
          <a:p>
            <a:endParaRPr lang="en-US" dirty="0"/>
          </a:p>
          <a:p>
            <a:r>
              <a:rPr lang="en-US" dirty="0"/>
              <a:t>Myalgia</a:t>
            </a:r>
          </a:p>
          <a:p>
            <a:r>
              <a:rPr lang="en-US" dirty="0"/>
              <a:t>Headache</a:t>
            </a:r>
          </a:p>
          <a:p>
            <a:r>
              <a:rPr lang="en-US" dirty="0"/>
              <a:t>Retro-orbital pain</a:t>
            </a:r>
          </a:p>
          <a:p>
            <a:r>
              <a:rPr lang="en-US" dirty="0"/>
              <a:t>Vomiting</a:t>
            </a:r>
          </a:p>
        </p:txBody>
      </p:sp>
      <p:sp>
        <p:nvSpPr>
          <p:cNvPr id="5" name="Rectangle 4"/>
          <p:cNvSpPr/>
          <p:nvPr/>
        </p:nvSpPr>
        <p:spPr>
          <a:xfrm>
            <a:off x="1193180" y="4472031"/>
            <a:ext cx="3781425" cy="2068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69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836850"/>
            <a:ext cx="3076526" cy="663747"/>
          </a:xfrm>
        </p:spPr>
        <p:txBody>
          <a:bodyPr>
            <a:normAutofit fontScale="90000"/>
          </a:bodyPr>
          <a:lstStyle/>
          <a:p>
            <a:pPr algn="ctr"/>
            <a:r>
              <a:rPr lang="en-US" sz="4000" dirty="0">
                <a:solidFill>
                  <a:schemeClr val="tx1"/>
                </a:solidFill>
                <a:latin typeface="+mn-lt"/>
              </a:rPr>
              <a:t>Zika Fever Clinical Signs</a:t>
            </a: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6</a:t>
            </a:fld>
            <a:endParaRPr lang="en-US">
              <a:solidFill>
                <a:srgbClr val="04617B">
                  <a:shade val="90000"/>
                </a:srgbClr>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794" y="389474"/>
            <a:ext cx="3764388" cy="5708686"/>
          </a:xfrm>
          <a:prstGeom prst="rect">
            <a:avLst/>
          </a:prstGeom>
          <a:noFill/>
          <a:ln w="9525" cap="flat">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2"/>
          <p:cNvSpPr txBox="1">
            <a:spLocks noChangeArrowheads="1"/>
          </p:cNvSpPr>
          <p:nvPr/>
        </p:nvSpPr>
        <p:spPr bwMode="auto">
          <a:xfrm>
            <a:off x="785611" y="5063471"/>
            <a:ext cx="2561944" cy="12928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anchor="ctr" anchorCtr="0" compatLnSpc="1">
            <a:prstTxWarp prst="textNoShape">
              <a:avLst/>
            </a:prstTxWarp>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tabLst>
                <a:tab pos="638769" algn="l"/>
                <a:tab pos="1277539" algn="l"/>
                <a:tab pos="1916308" algn="l"/>
                <a:tab pos="2555077" algn="l"/>
                <a:tab pos="3193847" algn="l"/>
                <a:tab pos="3832616" algn="l"/>
                <a:tab pos="4471386" algn="l"/>
                <a:tab pos="5110155" algn="l"/>
                <a:tab pos="5748924" algn="l"/>
              </a:tabLst>
            </a:pPr>
            <a:r>
              <a:rPr lang="en-US" altLang="en-US" sz="1800" b="1" dirty="0">
                <a:solidFill>
                  <a:schemeClr val="tx1"/>
                </a:solidFill>
                <a:cs typeface="Arial Unicode MS" panose="020B0604020202020204" pitchFamily="34" charset="-128"/>
              </a:rPr>
              <a:t>From: </a:t>
            </a:r>
            <a:r>
              <a:rPr lang="en-US" altLang="en-US" sz="1800" b="1" dirty="0" err="1">
                <a:solidFill>
                  <a:schemeClr val="tx1"/>
                </a:solidFill>
                <a:cs typeface="Arial Unicode MS" panose="020B0604020202020204" pitchFamily="34" charset="-128"/>
              </a:rPr>
              <a:t>Brasil</a:t>
            </a:r>
            <a:r>
              <a:rPr lang="en-US" altLang="en-US" sz="1800" b="1" dirty="0">
                <a:solidFill>
                  <a:schemeClr val="tx1"/>
                </a:solidFill>
                <a:cs typeface="Arial Unicode MS" panose="020B0604020202020204" pitchFamily="34" charset="-128"/>
              </a:rPr>
              <a:t> P et al. </a:t>
            </a:r>
            <a:br>
              <a:rPr lang="en-US" altLang="en-US" sz="1800" b="1" dirty="0">
                <a:solidFill>
                  <a:schemeClr val="tx1"/>
                </a:solidFill>
                <a:cs typeface="Arial Unicode MS" panose="020B0604020202020204" pitchFamily="34" charset="-128"/>
              </a:rPr>
            </a:br>
            <a:r>
              <a:rPr lang="en-US" altLang="en-US" sz="1800" b="1" dirty="0">
                <a:solidFill>
                  <a:schemeClr val="tx1"/>
                </a:solidFill>
                <a:cs typeface="Arial Unicode MS" panose="020B0604020202020204" pitchFamily="34" charset="-128"/>
              </a:rPr>
              <a:t>N </a:t>
            </a:r>
            <a:r>
              <a:rPr lang="en-US" altLang="en-US" sz="1800" b="1" dirty="0" err="1">
                <a:solidFill>
                  <a:schemeClr val="tx1"/>
                </a:solidFill>
                <a:cs typeface="Arial Unicode MS" panose="020B0604020202020204" pitchFamily="34" charset="-128"/>
              </a:rPr>
              <a:t>Engl</a:t>
            </a:r>
            <a:r>
              <a:rPr lang="en-US" altLang="en-US" sz="1800" b="1" dirty="0">
                <a:solidFill>
                  <a:schemeClr val="tx1"/>
                </a:solidFill>
                <a:cs typeface="Arial Unicode MS" panose="020B0604020202020204" pitchFamily="34" charset="-128"/>
              </a:rPr>
              <a:t> J Med 2016. DOI: 10.1056/NEJMoa1602412</a:t>
            </a:r>
          </a:p>
        </p:txBody>
      </p:sp>
    </p:spTree>
    <p:extLst>
      <p:ext uri="{BB962C8B-B14F-4D97-AF65-F5344CB8AC3E}">
        <p14:creationId xmlns:p14="http://schemas.microsoft.com/office/powerpoint/2010/main" val="72231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017"/>
            <a:ext cx="7772400" cy="1143000"/>
          </a:xfrm>
        </p:spPr>
        <p:txBody>
          <a:bodyPr/>
          <a:lstStyle/>
          <a:p>
            <a:pPr algn="ctr"/>
            <a:r>
              <a:rPr lang="en-US" dirty="0"/>
              <a:t>Zika Fever (continued)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7</a:t>
            </a:fld>
            <a:endParaRPr lang="en-US"/>
          </a:p>
        </p:txBody>
      </p:sp>
      <p:sp>
        <p:nvSpPr>
          <p:cNvPr id="4" name="Content Placeholder 3"/>
          <p:cNvSpPr>
            <a:spLocks noGrp="1"/>
          </p:cNvSpPr>
          <p:nvPr>
            <p:ph sz="quarter" idx="1"/>
          </p:nvPr>
        </p:nvSpPr>
        <p:spPr/>
        <p:txBody>
          <a:bodyPr>
            <a:normAutofit fontScale="77500" lnSpcReduction="20000"/>
          </a:bodyPr>
          <a:lstStyle/>
          <a:p>
            <a:r>
              <a:rPr lang="en-US" sz="3200" dirty="0"/>
              <a:t>Symptomatic treatment</a:t>
            </a:r>
          </a:p>
          <a:p>
            <a:pPr lvl="1"/>
            <a:r>
              <a:rPr lang="en-US" sz="3000" dirty="0"/>
              <a:t>Typically resolves within a week</a:t>
            </a:r>
          </a:p>
          <a:p>
            <a:pPr lvl="1"/>
            <a:r>
              <a:rPr lang="en-US" sz="3000" dirty="0"/>
              <a:t>Coinfections with other flaviviruses possible and should be considered, so a</a:t>
            </a:r>
            <a:r>
              <a:rPr lang="en-US" sz="3200" dirty="0"/>
              <a:t>void aspirin and similar drugs (e.g., </a:t>
            </a:r>
            <a:r>
              <a:rPr lang="it-IT" sz="3200" dirty="0"/>
              <a:t>NSAIDs)</a:t>
            </a:r>
          </a:p>
          <a:p>
            <a:r>
              <a:rPr lang="it-IT" sz="3400" dirty="0"/>
              <a:t>Severe disease requiring hospitalization is  uncommon and fatalities are rare</a:t>
            </a:r>
          </a:p>
          <a:p>
            <a:r>
              <a:rPr lang="it-IT" sz="3400" dirty="0"/>
              <a:t>Infection during pregnancy (especially in first and second trimesters) is associated with microcephalic infants and/or other poor pregnancy outcomes</a:t>
            </a:r>
          </a:p>
          <a:p>
            <a:r>
              <a:rPr lang="en-US" sz="3200" dirty="0"/>
              <a:t>Increasing evidence of association with Guillain-Barré Syndrome (GBS) post infection</a:t>
            </a:r>
          </a:p>
          <a:p>
            <a:endParaRPr lang="en-US" sz="3200" dirty="0"/>
          </a:p>
          <a:p>
            <a:endParaRPr lang="en-US" sz="3200" dirty="0"/>
          </a:p>
        </p:txBody>
      </p:sp>
    </p:spTree>
    <p:extLst>
      <p:ext uri="{BB962C8B-B14F-4D97-AF65-F5344CB8AC3E}">
        <p14:creationId xmlns:p14="http://schemas.microsoft.com/office/powerpoint/2010/main" val="253879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Recommendations for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8</a:t>
            </a:fld>
            <a:endParaRPr lang="en-US"/>
          </a:p>
        </p:txBody>
      </p:sp>
      <p:sp>
        <p:nvSpPr>
          <p:cNvPr id="4" name="Content Placeholder 3"/>
          <p:cNvSpPr>
            <a:spLocks noGrp="1"/>
          </p:cNvSpPr>
          <p:nvPr>
            <p:ph sz="quarter" idx="1"/>
          </p:nvPr>
        </p:nvSpPr>
        <p:spPr>
          <a:xfrm>
            <a:off x="603504" y="1267987"/>
            <a:ext cx="7772400" cy="4572000"/>
          </a:xfrm>
        </p:spPr>
        <p:txBody>
          <a:bodyPr>
            <a:noAutofit/>
          </a:bodyPr>
          <a:lstStyle/>
          <a:p>
            <a:pPr lvl="0"/>
            <a:r>
              <a:rPr lang="en-US" dirty="0">
                <a:solidFill>
                  <a:prstClr val="black"/>
                </a:solidFill>
              </a:rPr>
              <a:t>Guidance is subject to change</a:t>
            </a:r>
          </a:p>
          <a:p>
            <a:pPr lvl="0"/>
            <a:r>
              <a:rPr lang="en-US" dirty="0">
                <a:solidFill>
                  <a:prstClr val="black"/>
                </a:solidFill>
              </a:rPr>
              <a:t>At least one symptom (fever, rash, joint pain, red eyes) during/within two weeks of travel to areas with ongoing Zika virus transmission</a:t>
            </a:r>
          </a:p>
          <a:p>
            <a:pPr lvl="0"/>
            <a:r>
              <a:rPr lang="en-US" dirty="0"/>
              <a:t>Pregnant women with/without symptoms should be tested if travel to or reside in endemic areas (including areas of concern in FL)</a:t>
            </a:r>
          </a:p>
          <a:p>
            <a:pPr lvl="0"/>
            <a:r>
              <a:rPr lang="en-US" dirty="0"/>
              <a:t>Suspect local cases </a:t>
            </a:r>
          </a:p>
          <a:p>
            <a:pPr lvl="1"/>
            <a:r>
              <a:rPr lang="en-US" dirty="0"/>
              <a:t>Common differential diagnoses have been ruled out</a:t>
            </a:r>
          </a:p>
          <a:p>
            <a:pPr lvl="1"/>
            <a:r>
              <a:rPr lang="en-US" dirty="0"/>
              <a:t>Three of the four major symptoms</a:t>
            </a:r>
          </a:p>
          <a:p>
            <a:pPr lvl="1"/>
            <a:r>
              <a:rPr lang="en-US" dirty="0"/>
              <a:t>Epi-linked to a confirmed or probable case (e.g., a household or other close contact)</a:t>
            </a:r>
          </a:p>
        </p:txBody>
      </p:sp>
    </p:spTree>
    <p:extLst>
      <p:ext uri="{BB962C8B-B14F-4D97-AF65-F5344CB8AC3E}">
        <p14:creationId xmlns:p14="http://schemas.microsoft.com/office/powerpoint/2010/main" val="24461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143000"/>
          </a:xfrm>
        </p:spPr>
        <p:txBody>
          <a:bodyPr/>
          <a:lstStyle/>
          <a:p>
            <a:pPr algn="ctr"/>
            <a:r>
              <a:rPr lang="en-US" dirty="0"/>
              <a:t>Laboratory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9</a:t>
            </a:fld>
            <a:endParaRPr lang="en-US"/>
          </a:p>
        </p:txBody>
      </p:sp>
      <p:sp>
        <p:nvSpPr>
          <p:cNvPr id="4" name="Content Placeholder 3"/>
          <p:cNvSpPr>
            <a:spLocks noGrp="1"/>
          </p:cNvSpPr>
          <p:nvPr>
            <p:ph sz="quarter" idx="1"/>
          </p:nvPr>
        </p:nvSpPr>
        <p:spPr>
          <a:xfrm>
            <a:off x="485774" y="1280675"/>
            <a:ext cx="8280539" cy="5239395"/>
          </a:xfrm>
        </p:spPr>
        <p:txBody>
          <a:bodyPr>
            <a:normAutofit fontScale="85000" lnSpcReduction="20000"/>
          </a:bodyPr>
          <a:lstStyle/>
          <a:p>
            <a:pPr>
              <a:spcAft>
                <a:spcPts val="600"/>
              </a:spcAft>
            </a:pPr>
            <a:r>
              <a:rPr lang="en-US" sz="3400" dirty="0"/>
              <a:t>Commercial testing now available for PCR and IgM</a:t>
            </a:r>
          </a:p>
          <a:p>
            <a:pPr>
              <a:spcAft>
                <a:spcPts val="600"/>
              </a:spcAft>
            </a:pPr>
            <a:r>
              <a:rPr lang="en-US" sz="3400" dirty="0"/>
              <a:t>rRT-PCR detects virus in s</a:t>
            </a:r>
            <a:r>
              <a:rPr lang="en-US" sz="3200" dirty="0"/>
              <a:t>erum &lt; 7 days and/or urine  samples </a:t>
            </a:r>
            <a:r>
              <a:rPr lang="en-US" sz="3200" u="sng" dirty="0"/>
              <a:t>&lt;</a:t>
            </a:r>
            <a:r>
              <a:rPr lang="en-US" sz="3200" dirty="0"/>
              <a:t> 14 days after illness onset </a:t>
            </a:r>
          </a:p>
          <a:p>
            <a:pPr>
              <a:spcAft>
                <a:spcPts val="600"/>
              </a:spcAft>
            </a:pPr>
            <a:r>
              <a:rPr lang="en-US" sz="3400" dirty="0"/>
              <a:t>Serology for IgM and neutralizing antibodies in serum collected </a:t>
            </a:r>
            <a:r>
              <a:rPr lang="en-US" sz="3400" u="sng" dirty="0"/>
              <a:t>&gt;</a:t>
            </a:r>
            <a:r>
              <a:rPr lang="en-US" sz="3400" dirty="0"/>
              <a:t> 4 days and up to 12 weeks after illness onset</a:t>
            </a:r>
          </a:p>
          <a:p>
            <a:pPr>
              <a:spcAft>
                <a:spcPts val="600"/>
              </a:spcAft>
            </a:pPr>
            <a:r>
              <a:rPr lang="en-US" sz="3400" dirty="0"/>
              <a:t>Plaque reduction neutralization test (PRNT) for virus-specific neutralizing antibodies done at CDC</a:t>
            </a:r>
          </a:p>
          <a:p>
            <a:pPr lvl="1">
              <a:spcAft>
                <a:spcPts val="600"/>
              </a:spcAft>
            </a:pPr>
            <a:r>
              <a:rPr lang="en-US" sz="3200" dirty="0">
                <a:solidFill>
                  <a:prstClr val="black"/>
                </a:solidFill>
              </a:rPr>
              <a:t>Addresses cross-reactivity with related flaviviruses</a:t>
            </a:r>
          </a:p>
          <a:p>
            <a:pPr lvl="1">
              <a:spcAft>
                <a:spcPts val="600"/>
              </a:spcAft>
            </a:pPr>
            <a:r>
              <a:rPr lang="en-US" sz="3200" dirty="0">
                <a:solidFill>
                  <a:prstClr val="black"/>
                </a:solidFill>
              </a:rPr>
              <a:t>Serum sample collected ≥ 4 days of illness onset </a:t>
            </a:r>
            <a:endParaRPr lang="en-US" sz="3400" dirty="0">
              <a:solidFill>
                <a:prstClr val="black"/>
              </a:solidFill>
            </a:endParaRPr>
          </a:p>
          <a:p>
            <a:pPr lvl="1">
              <a:spcAft>
                <a:spcPts val="600"/>
              </a:spcAft>
            </a:pPr>
            <a:r>
              <a:rPr lang="en-US" sz="3400" dirty="0">
                <a:solidFill>
                  <a:prstClr val="black"/>
                </a:solidFill>
              </a:rPr>
              <a:t>Convalescent specimen may be needed</a:t>
            </a:r>
          </a:p>
          <a:p>
            <a:pPr marL="320040" lvl="1"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2062148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raining Tuesday: Zika Fever Guidance&amp;quot;&quot;/&gt;&lt;property id=&quot;20307&quot; value=&quot;261&quot;/&gt;&lt;/object&gt;&lt;object type=&quot;3&quot; unique_id=&quot;10004&quot;&gt;&lt;property id=&quot;20148&quot; value=&quot;5&quot;/&gt;&lt;property id=&quot;20300&quot; value=&quot;Slide 2 - &amp;quot;Zika Virus&amp;quot;&quot;/&gt;&lt;property id=&quot;20307&quot; value=&quot;262&quot;/&gt;&lt;/object&gt;&lt;object type=&quot;3&quot; unique_id=&quot;10005&quot;&gt;&lt;property id=&quot;20148&quot; value=&quot;5&quot;/&gt;&lt;property id=&quot;20300&quot; value=&quot;Slide 3 - &amp;quot;Zika Fever Distribution&amp;quot;&quot;/&gt;&lt;property id=&quot;20307&quot; value=&quot;263&quot;/&gt;&lt;/object&gt;&lt;object type=&quot;3&quot; unique_id=&quot;10006&quot;&gt;&lt;property id=&quot;20148&quot; value=&quot;5&quot;/&gt;&lt;property id=&quot;20300&quot; value=&quot;Slide 4 - &amp;quot;Zika Fever Symptoms&amp;quot;&quot;/&gt;&lt;property id=&quot;20307&quot; value=&quot;264&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 - &amp;quot;Link to Microcephaly?&amp;quot;&quot;/&gt;&lt;property id=&quot;20307&quot; value=&quot;256&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 - &amp;quot;CDC Travel Alert/HAN&amp;quot;&quot;/&gt;&lt;property id=&quot;20307&quot; value=&quot;265&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 - &amp;quot;General Aedes aegypti and &amp;#x0D;&amp;#x0A;Aedes albopictus Distribution&amp;quot;&quot;/&gt;&lt;property id=&quot;20307&quot; value=&quot;281&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 - &amp;quot;Human Case Investigation&amp;quot;&quot;/&gt;&lt;property id=&quot;20307&quot; value=&quot;280&quot;/&gt;&lt;/object&gt;&lt;object type=&quot;3&quot; unique_id=&quot;10015&quot;&gt;&lt;property id=&quot;20148&quot; value=&quot;5&quot;/&gt;&lt;property id=&quot;20300&quot; value=&quot;Slide 13 - &amp;quot;Requirements for Testing&amp;quot;&quot;/&gt;&lt;property id=&quot;20307&quot; value=&quot;273&quot;/&gt;&lt;/object&gt;&lt;object type=&quot;3&quot; unique_id=&quot;10016&quot;&gt;&lt;property id=&quot;20148&quot; value=&quot;5&quot;/&gt;&lt;property id=&quot;20300&quot; value=&quot;Slide 14 - &amp;quot;Laboratory Testing&amp;quot;&quot;/&gt;&lt;property id=&quot;20307&quot; value=&quot;269&quot;/&gt;&lt;/object&gt;&lt;object type=&quot;3&quot; unique_id=&quot;10017&quot;&gt;&lt;property id=&quot;20148&quot; value=&quot;5&quot;/&gt;&lt;property id=&quot;20300&quot; value=&quot;Slide 15 - &amp;quot;Laboratory Testing Continued&amp;quot;&quot;/&gt;&lt;property id=&quot;20307&quot; value=&quot;275&quot;/&gt;&lt;/object&gt;&lt;object type=&quot;3&quot; unique_id=&quot;10018&quot;&gt;&lt;property id=&quot;20148&quot; value=&quot;5&quot;/&gt;&lt;property id=&quot;20300&quot; value=&quot;Slide 16 - &amp;quot;Ordering and Shipping&amp;quot;&quot;/&gt;&lt;property id=&quot;20307&quot; value=&quot;274&quot;/&gt;&lt;/object&gt;&lt;object type=&quot;3&quot; unique_id=&quot;10019&quot;&gt;&lt;property id=&quot;20148&quot; value=&quot;5&quot;/&gt;&lt;property id=&quot;20300&quot; value=&quot;Slide 17 - &amp;quot;Ordering and Shipping Continued&amp;quot;&quot;/&gt;&lt;property id=&quot;20307&quot; value=&quot;276&quot;/&gt;&lt;/object&gt;&lt;object type=&quot;3&quot; unique_id=&quot;10020&quot;&gt;&lt;property id=&quot;20148&quot; value=&quot;5&quot;/&gt;&lt;property id=&quot;20300&quot; value=&quot;Slide 18 - &amp;quot;Response&amp;quot;&quot;/&gt;&lt;property id=&quot;20307&quot; value=&quot;277&quot;/&gt;&lt;/object&gt;&lt;object type=&quot;3&quot; unique_id=&quot;10021&quot;&gt;&lt;property id=&quot;20148&quot; value=&quot;5&quot;/&gt;&lt;property id=&quot;20300&quot; value=&quot;Slide 19 - &amp;quot;Response&amp;quot;&quot;/&gt;&lt;property id=&quot;20307&quot; value=&quot;272&quot;/&gt;&lt;/object&gt;&lt;object type=&quot;3&quot; unique_id=&quot;10022&quot;&gt;&lt;property id=&quot;20148&quot; value=&quot;5&quot;/&gt;&lt;property id=&quot;20300&quot; value=&quot;Slide 20 - &amp;quot;Available Resources&amp;quot;&quot;/&gt;&lt;property id=&quot;20307&quot; value=&quot;271&quot;/&gt;&lt;/object&gt;&lt;object type=&quot;3&quot; unique_id=&quot;10023&quot;&gt;&lt;property id=&quot;20148&quot; value=&quot;5&quot;/&gt;&lt;property id=&quot;20300&quot; value=&quot;Slide 21 - &amp;quot;FAQ’s: Pregnant Women&amp;quot;&quot;/&gt;&lt;property id=&quot;20307&quot; value=&quot;270&quot;/&gt;&lt;/object&gt;&lt;object type=&quot;3&quot; unique_id=&quot;10024&quot;&gt;&lt;property id=&quot;20148&quot; value=&quot;5&quot;/&gt;&lt;property id=&quot;20300&quot; value=&quot;Slide 22 - &amp;quot;More Information&amp;quot;&quot;/&gt;&lt;property id=&quot;20307&quot; value=&quot;282&quot;/&gt;&lt;/object&gt;&lt;/object&gt;&lt;object type=&quot;8&quot; unique_id=&quot;1004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Kati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2" ma:contentTypeDescription="Create a new document." ma:contentTypeScope="" ma:versionID="8c26b7c244e8f83510f42a2f1946a437">
  <xsd:schema xmlns:xsd="http://www.w3.org/2001/XMLSchema" xmlns:xs="http://www.w3.org/2001/XMLSchema" xmlns:p="http://schemas.microsoft.com/office/2006/metadata/properties" xmlns:ns2="5135d448-7db8-4e87-b24c-bed23cdadd72" targetNamespace="http://schemas.microsoft.com/office/2006/metadata/properties" ma:root="true" ma:fieldsID="64f8cb4d7ed429a81d794346c80a1b70" ns2:_="">
    <xsd:import namespace="5135d448-7db8-4e87-b24c-bed23cdadd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135d448-7db8-4e87-b24c-bed23cdadd72">
      <UserInfo>
        <DisplayName>Allicock, Dawn</DisplayName>
        <AccountId>3884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8D1CB-9A34-43CE-9B9C-C831E9015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5d448-7db8-4e87-b24c-bed23cdad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612FC-05CB-4FE1-A025-1113E926FF56}">
  <ds:schemaRefs>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elements/1.1/"/>
    <ds:schemaRef ds:uri="5135d448-7db8-4e87-b24c-bed23cdadd72"/>
    <ds:schemaRef ds:uri="http://schemas.microsoft.com/office/2006/metadata/properties"/>
  </ds:schemaRefs>
</ds:datastoreItem>
</file>

<file path=customXml/itemProps3.xml><?xml version="1.0" encoding="utf-8"?>
<ds:datastoreItem xmlns:ds="http://schemas.openxmlformats.org/officeDocument/2006/customXml" ds:itemID="{3FF25B7E-51F5-40DF-98AD-E46209564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2392</TotalTime>
  <Words>3961</Words>
  <Application>Microsoft Office PowerPoint</Application>
  <PresentationFormat>On-screen Show (4:3)</PresentationFormat>
  <Paragraphs>387</Paragraphs>
  <Slides>38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Unicode MS</vt:lpstr>
      <vt:lpstr>Arial</vt:lpstr>
      <vt:lpstr>Calibri</vt:lpstr>
      <vt:lpstr>Times New Roman</vt:lpstr>
      <vt:lpstr>Verdana</vt:lpstr>
      <vt:lpstr>Wingdings 2</vt:lpstr>
      <vt:lpstr>1_Katie</vt:lpstr>
      <vt:lpstr>Zika Virus </vt:lpstr>
      <vt:lpstr>Zika</vt:lpstr>
      <vt:lpstr>Zika Virus</vt:lpstr>
      <vt:lpstr>Incubation and Viremia</vt:lpstr>
      <vt:lpstr>Zika Fever Clinical Presentation</vt:lpstr>
      <vt:lpstr>Zika Fever Clinical Signs</vt:lpstr>
      <vt:lpstr>Zika Fever (continued)</vt:lpstr>
      <vt:lpstr>Recommendations for Testing</vt:lpstr>
      <vt:lpstr>Laboratory Testing</vt:lpstr>
      <vt:lpstr>PowerPoint Presentation</vt:lpstr>
      <vt:lpstr>Testing/Interpretation for Pregnant Women with Possible Exposure to Zika Virus – United States</vt:lpstr>
      <vt:lpstr>Testing (continued)</vt:lpstr>
      <vt:lpstr>Zika Fever Distribution</vt:lpstr>
      <vt:lpstr>PowerPoint Presentation</vt:lpstr>
      <vt:lpstr>Zika Cases Reported in the United States</vt:lpstr>
      <vt:lpstr>Florida Cases by County</vt:lpstr>
      <vt:lpstr>Local Transmission: July 29, 2016</vt:lpstr>
      <vt:lpstr>PowerPoint Presentation</vt:lpstr>
      <vt:lpstr>CDC Travel Alert/HAN</vt:lpstr>
      <vt:lpstr>FL Status: December 6, 2016 1228 Total Cases</vt:lpstr>
      <vt:lpstr>PowerPoint Presentation</vt:lpstr>
      <vt:lpstr>Florida Cases by Age Group</vt:lpstr>
      <vt:lpstr>Florida Cases by Gender</vt:lpstr>
      <vt:lpstr> Florida Cases by Race and Ethnicity</vt:lpstr>
      <vt:lpstr>Suspect Zika Infection?</vt:lpstr>
      <vt:lpstr>Suspect Zika Infection?</vt:lpstr>
      <vt:lpstr>Suspected Zika Fever Case Investigation</vt:lpstr>
      <vt:lpstr>Zika Virus Link to Microcephaly?</vt:lpstr>
      <vt:lpstr>PowerPoint Presentation</vt:lpstr>
      <vt:lpstr>PowerPoint Presentation</vt:lpstr>
      <vt:lpstr>PowerPoint Presentation</vt:lpstr>
      <vt:lpstr>Vector Distribution </vt:lpstr>
      <vt:lpstr>PowerPoint Presentation</vt:lpstr>
      <vt:lpstr>PowerPoint Presentation</vt:lpstr>
      <vt:lpstr>Available Resources</vt:lpstr>
      <vt:lpstr>Mosquito Bite Prevention </vt:lpstr>
      <vt:lpstr>PowerPoint Presentation</vt:lpstr>
      <vt:lpstr>To Prevent Disease is Victory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Fever</dc:title>
  <dc:creator>Bingham, Andrea</dc:creator>
  <cp:lastModifiedBy>Stowers, Austin</cp:lastModifiedBy>
  <cp:revision>345</cp:revision>
  <cp:lastPrinted>2016-02-08T19:21:53Z</cp:lastPrinted>
  <dcterms:created xsi:type="dcterms:W3CDTF">2016-01-14T15:03:39Z</dcterms:created>
  <dcterms:modified xsi:type="dcterms:W3CDTF">2016-12-06T17:55:02Z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0x010100BF560D98CD72F0469CA16A7CC5735944</vt:lpwstr>
  </property>
</Properties>
</file>