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9" r:id="rId2"/>
    <p:sldId id="270" r:id="rId3"/>
    <p:sldId id="259" r:id="rId4"/>
    <p:sldId id="271" r:id="rId5"/>
    <p:sldId id="267" r:id="rId6"/>
    <p:sldId id="272" r:id="rId7"/>
    <p:sldId id="260" r:id="rId8"/>
    <p:sldId id="261" r:id="rId9"/>
    <p:sldId id="273" r:id="rId10"/>
    <p:sldId id="274" r:id="rId1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4890" autoAdjust="0"/>
    <p:restoredTop sz="74438" autoAdjust="0"/>
  </p:normalViewPr>
  <p:slideViewPr>
    <p:cSldViewPr>
      <p:cViewPr varScale="1">
        <p:scale>
          <a:sx n="66" d="100"/>
          <a:sy n="66" d="100"/>
        </p:scale>
        <p:origin x="-1786"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0D39BC4-3F40-4029-8A7B-5208AA300DDF}" type="datetimeFigureOut">
              <a:rPr lang="en-US" smtClean="0"/>
              <a:t>12/1/2016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494C22D-E30A-48A0-90A1-B85941E7720F}" type="slidenum">
              <a:rPr lang="en-US" smtClean="0"/>
              <a:t>‹#›</a:t>
            </a:fld>
            <a:endParaRPr lang="en-US"/>
          </a:p>
        </p:txBody>
      </p:sp>
    </p:spTree>
    <p:extLst>
      <p:ext uri="{BB962C8B-B14F-4D97-AF65-F5344CB8AC3E}">
        <p14:creationId xmlns:p14="http://schemas.microsoft.com/office/powerpoint/2010/main" val="270808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1163" indent="-291163">
              <a:buFont typeface="Arial" panose="020B0604020202020204" pitchFamily="34" charset="0"/>
              <a:buChar char="•"/>
            </a:pPr>
            <a:r>
              <a:rPr lang="en-US" dirty="0" smtClean="0">
                <a:latin typeface="Arial" panose="020B0604020202020204" pitchFamily="34" charset="0"/>
                <a:cs typeface="Arial" panose="020B0604020202020204" pitchFamily="34" charset="0"/>
              </a:rPr>
              <a:t>Hurricane Hermine was the first to hit Florida in 11 years. </a:t>
            </a:r>
          </a:p>
          <a:p>
            <a:pPr marL="291163" indent="-291163">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marL="291163" indent="-291163">
              <a:buFont typeface="Arial" panose="020B0604020202020204" pitchFamily="34" charset="0"/>
              <a:buChar char="•"/>
            </a:pPr>
            <a:r>
              <a:rPr lang="en-US" dirty="0" smtClean="0">
                <a:latin typeface="Arial" panose="020B0604020202020204" pitchFamily="34" charset="0"/>
                <a:cs typeface="Arial" panose="020B0604020202020204" pitchFamily="34" charset="0"/>
              </a:rPr>
              <a:t>Prior to Sept. 2, Tallahassee had not been struck by a hurricane since 1985’s Hurricane Kate.</a:t>
            </a:r>
          </a:p>
          <a:p>
            <a:pPr marL="291163" indent="-2911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91163" indent="-291163">
              <a:buFont typeface="Arial" panose="020B0604020202020204" pitchFamily="34" charset="0"/>
              <a:buChar char="•"/>
            </a:pPr>
            <a:r>
              <a:rPr lang="en-US" dirty="0">
                <a:latin typeface="Arial" panose="020B0604020202020204" pitchFamily="34" charset="0"/>
                <a:cs typeface="Arial" panose="020B0604020202020204" pitchFamily="34" charset="0"/>
              </a:rPr>
              <a:t>In June, at the start of the Atlantic hurricane season, local government officials and community partners hosted a press event encouraging residents to prepare. Additionally, City, County, area nonprofits and emergency management agencies coordinated a community safety fair with demonstrations, interactive exhibits and the distribution of resource and prep materials.</a:t>
            </a:r>
          </a:p>
          <a:p>
            <a:pPr marL="291163" indent="-291163">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291163" indent="-291163">
              <a:buFont typeface="Arial" panose="020B0604020202020204" pitchFamily="34" charset="0"/>
              <a:buChar char="•"/>
            </a:pPr>
            <a:r>
              <a:rPr lang="en-US" dirty="0">
                <a:latin typeface="Arial" panose="020B0604020202020204" pitchFamily="34" charset="0"/>
                <a:cs typeface="Arial" panose="020B0604020202020204" pitchFamily="34" charset="0"/>
              </a:rPr>
              <a:t>Hurricane </a:t>
            </a:r>
            <a:r>
              <a:rPr lang="en-US" dirty="0" smtClean="0">
                <a:latin typeface="Arial" panose="020B0604020202020204" pitchFamily="34" charset="0"/>
                <a:cs typeface="Arial" panose="020B0604020202020204" pitchFamily="34" charset="0"/>
              </a:rPr>
              <a:t>Hermine was </a:t>
            </a:r>
            <a:r>
              <a:rPr lang="en-US" dirty="0">
                <a:latin typeface="Arial" panose="020B0604020202020204" pitchFamily="34" charset="0"/>
                <a:cs typeface="Arial" panose="020B0604020202020204" pitchFamily="34" charset="0"/>
              </a:rPr>
              <a:t>the worst natural disaster our community has faced. In just a few short hours, Hermine caused immense damage to homes, </a:t>
            </a:r>
            <a:r>
              <a:rPr lang="en-US" dirty="0" smtClean="0">
                <a:latin typeface="Arial" panose="020B0604020202020204" pitchFamily="34" charset="0"/>
                <a:cs typeface="Arial" panose="020B0604020202020204" pitchFamily="34" charset="0"/>
              </a:rPr>
              <a:t>businesses </a:t>
            </a:r>
            <a:r>
              <a:rPr lang="en-US" dirty="0">
                <a:latin typeface="Arial" panose="020B0604020202020204" pitchFamily="34" charset="0"/>
                <a:cs typeface="Arial" panose="020B0604020202020204" pitchFamily="34" charset="0"/>
              </a:rPr>
              <a:t>and infrastructure. Tropical storm force winds with gusts up to 64 mph toppled hundreds of trees.</a:t>
            </a:r>
          </a:p>
          <a:p>
            <a:pPr marL="174698" indent="-17469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A60451EB-91A2-4940-A945-4AC1141F1667}" type="slidenum">
              <a:rPr lang="en-US" smtClean="0"/>
              <a:t>1</a:t>
            </a:fld>
            <a:endParaRPr lang="en-US"/>
          </a:p>
        </p:txBody>
      </p:sp>
    </p:spTree>
    <p:extLst>
      <p:ext uri="{BB962C8B-B14F-4D97-AF65-F5344CB8AC3E}">
        <p14:creationId xmlns:p14="http://schemas.microsoft.com/office/powerpoint/2010/main" val="4252356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94C22D-E30A-48A0-90A1-B85941E7720F}" type="slidenum">
              <a:rPr lang="en-US" smtClean="0"/>
              <a:t>10</a:t>
            </a:fld>
            <a:endParaRPr lang="en-US"/>
          </a:p>
        </p:txBody>
      </p:sp>
    </p:spTree>
    <p:extLst>
      <p:ext uri="{BB962C8B-B14F-4D97-AF65-F5344CB8AC3E}">
        <p14:creationId xmlns:p14="http://schemas.microsoft.com/office/powerpoint/2010/main" val="3306050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94C22D-E30A-48A0-90A1-B85941E7720F}" type="slidenum">
              <a:rPr lang="en-US" smtClean="0"/>
              <a:t>2</a:t>
            </a:fld>
            <a:endParaRPr lang="en-US"/>
          </a:p>
        </p:txBody>
      </p:sp>
    </p:spTree>
    <p:extLst>
      <p:ext uri="{BB962C8B-B14F-4D97-AF65-F5344CB8AC3E}">
        <p14:creationId xmlns:p14="http://schemas.microsoft.com/office/powerpoint/2010/main" val="3788691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Preparation efforts began well in advance of the storm’s landfall. Emergency Management teams began monitoring the storm in mid-August while the storm was off the coast of Africa. On August 30, coordination of a planned response began as reports called for Tropical Storm Hermine to move through Tallahassee. Communications </a:t>
            </a:r>
            <a:r>
              <a:rPr lang="en-US" dirty="0" smtClean="0">
                <a:latin typeface="Arial" panose="020B0604020202020204" pitchFamily="34" charset="0"/>
                <a:cs typeface="Arial" panose="020B0604020202020204" pitchFamily="34" charset="0"/>
              </a:rPr>
              <a:t>efforts </a:t>
            </a:r>
            <a:r>
              <a:rPr lang="en-US" dirty="0">
                <a:latin typeface="Arial" panose="020B0604020202020204" pitchFamily="34" charset="0"/>
                <a:cs typeface="Arial" panose="020B0604020202020204" pitchFamily="34" charset="0"/>
              </a:rPr>
              <a:t>intensified with a focus on safety and preparedness.    </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The Emergency Operations Center (EOC) which is comprised of </a:t>
            </a:r>
            <a:r>
              <a:rPr lang="en-US" dirty="0" smtClean="0">
                <a:latin typeface="Arial" panose="020B0604020202020204" pitchFamily="34" charset="0"/>
                <a:cs typeface="Arial" panose="020B0604020202020204" pitchFamily="34" charset="0"/>
              </a:rPr>
              <a:t>22 </a:t>
            </a:r>
            <a:r>
              <a:rPr lang="en-US" dirty="0">
                <a:latin typeface="Arial" panose="020B0604020202020204" pitchFamily="34" charset="0"/>
                <a:cs typeface="Arial" panose="020B0604020202020204" pitchFamily="34" charset="0"/>
              </a:rPr>
              <a:t>distinct agencies began a partial activation on August 31 and was fully activated on September 1, operating for 111 consecutive hours.</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Prior to August 31, Utilities had already reviewed mutual </a:t>
            </a:r>
            <a:r>
              <a:rPr lang="en-US" dirty="0" smtClean="0">
                <a:latin typeface="Arial" panose="020B0604020202020204" pitchFamily="34" charset="0"/>
                <a:cs typeface="Arial" panose="020B0604020202020204" pitchFamily="34" charset="0"/>
              </a:rPr>
              <a:t>aid </a:t>
            </a:r>
            <a:r>
              <a:rPr lang="en-US" dirty="0">
                <a:latin typeface="Arial" panose="020B0604020202020204" pitchFamily="34" charset="0"/>
                <a:cs typeface="Arial" panose="020B0604020202020204" pitchFamily="34" charset="0"/>
              </a:rPr>
              <a:t>agreements to begin </a:t>
            </a:r>
            <a:r>
              <a:rPr lang="en-US" dirty="0" smtClean="0">
                <a:latin typeface="Arial" panose="020B0604020202020204" pitchFamily="34" charset="0"/>
                <a:cs typeface="Arial" panose="020B0604020202020204" pitchFamily="34" charset="0"/>
              </a:rPr>
              <a:t>identifying </a:t>
            </a:r>
            <a:r>
              <a:rPr lang="en-US" dirty="0">
                <a:latin typeface="Arial" panose="020B0604020202020204" pitchFamily="34" charset="0"/>
                <a:cs typeface="Arial" panose="020B0604020202020204" pitchFamily="34" charset="0"/>
              </a:rPr>
              <a:t>resources including equipment and manpower from around the region that would enhance and accelerate recovery efforts. Mutual Aid with 5 other electric utilities </a:t>
            </a:r>
            <a:r>
              <a:rPr lang="en-US" dirty="0" smtClean="0">
                <a:latin typeface="Arial" panose="020B0604020202020204" pitchFamily="34" charset="0"/>
                <a:cs typeface="Arial" panose="020B0604020202020204" pitchFamily="34" charset="0"/>
              </a:rPr>
              <a:t>were set </a:t>
            </a:r>
            <a:r>
              <a:rPr lang="en-US" dirty="0">
                <a:latin typeface="Arial" panose="020B0604020202020204" pitchFamily="34" charset="0"/>
                <a:cs typeface="Arial" panose="020B0604020202020204" pitchFamily="34" charset="0"/>
              </a:rPr>
              <a:t>in motion pre storm, </a:t>
            </a:r>
            <a:r>
              <a:rPr lang="en-US" dirty="0" smtClean="0">
                <a:latin typeface="Arial" panose="020B0604020202020204" pitchFamily="34" charset="0"/>
                <a:cs typeface="Arial" panose="020B0604020202020204" pitchFamily="34" charset="0"/>
              </a:rPr>
              <a:t>with hotel rooms </a:t>
            </a:r>
            <a:r>
              <a:rPr lang="en-US" dirty="0">
                <a:latin typeface="Arial" panose="020B0604020202020204" pitchFamily="34" charset="0"/>
                <a:cs typeface="Arial" panose="020B0604020202020204" pitchFamily="34" charset="0"/>
              </a:rPr>
              <a:t>reserved and logistics set. The total number of mutual aid partners would ultimately increase to 9.</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494C22D-E30A-48A0-90A1-B85941E7720F}" type="slidenum">
              <a:rPr lang="en-US" smtClean="0"/>
              <a:t>3</a:t>
            </a:fld>
            <a:endParaRPr lang="en-US"/>
          </a:p>
        </p:txBody>
      </p:sp>
    </p:spTree>
    <p:extLst>
      <p:ext uri="{BB962C8B-B14F-4D97-AF65-F5344CB8AC3E}">
        <p14:creationId xmlns:p14="http://schemas.microsoft.com/office/powerpoint/2010/main" val="2753850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Within 12-24 hours, mutual aid partners were onsite to assist with electric restoration efforts. </a:t>
            </a:r>
            <a:r>
              <a:rPr lang="en-US" dirty="0" smtClean="0">
                <a:latin typeface="Arial" panose="020B0604020202020204" pitchFamily="34" charset="0"/>
                <a:cs typeface="Arial" panose="020B0604020202020204" pitchFamily="34" charset="0"/>
              </a:rPr>
              <a:t>Tallahassee received an unprecedented level of support from partners including Kissimmee, Orlando, Thomasville GA, Lafayette LA, Jacksonville Beach, Lakeland, Bartow and Gulf Power, which was coordinated with assistance from the Governor’s office. </a:t>
            </a:r>
            <a:endParaRPr lang="en-US" sz="1200" dirty="0" smtClean="0">
              <a:latin typeface="Arial" panose="020B0604020202020204" pitchFamily="34" charset="0"/>
              <a:cs typeface="Arial" panose="020B0604020202020204" pitchFamily="34" charset="0"/>
            </a:endParaRPr>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Crews operated in shifts, day and night, to ensure their safety and the safety of others. </a:t>
            </a:r>
          </a:p>
          <a:p>
            <a:pPr marL="174708" marR="0" lvl="0" indent="-174708"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Simultaneously and with additional resources from the state and others, work began to clear debris, install generators for the traffic signals and waste water pumps.  </a:t>
            </a:r>
          </a:p>
          <a:p>
            <a:pPr marL="174708" indent="-174708" defTabSz="931774">
              <a:buFont typeface="Arial" panose="020B0604020202020204" pitchFamily="34" charset="0"/>
              <a:buChar char="•"/>
            </a:pPr>
            <a:r>
              <a:rPr lang="en-US" dirty="0" smtClean="0">
                <a:latin typeface="Arial" panose="020B0604020202020204" pitchFamily="34" charset="0"/>
                <a:cs typeface="Arial" panose="020B0604020202020204" pitchFamily="34" charset="0"/>
              </a:rPr>
              <a:t>Ultimately</a:t>
            </a:r>
            <a:r>
              <a:rPr lang="en-US" dirty="0">
                <a:latin typeface="Arial" panose="020B0604020202020204" pitchFamily="34" charset="0"/>
                <a:cs typeface="Arial" panose="020B0604020202020204" pitchFamily="34" charset="0"/>
              </a:rPr>
              <a:t>, more than </a:t>
            </a:r>
            <a:r>
              <a:rPr lang="en-US" dirty="0" smtClean="0">
                <a:effectLst/>
                <a:latin typeface="Arial" panose="020B0604020202020204" pitchFamily="34" charset="0"/>
                <a:cs typeface="Arial" panose="020B0604020202020204" pitchFamily="34" charset="0"/>
              </a:rPr>
              <a:t>20,561 truckloads o</a:t>
            </a:r>
            <a:r>
              <a:rPr lang="en-US" dirty="0">
                <a:latin typeface="Arial" panose="020B0604020202020204" pitchFamily="34" charset="0"/>
                <a:cs typeface="Arial" panose="020B0604020202020204" pitchFamily="34" charset="0"/>
              </a:rPr>
              <a:t>f debris was </a:t>
            </a:r>
            <a:r>
              <a:rPr lang="en-US" dirty="0" smtClean="0">
                <a:latin typeface="Arial" panose="020B0604020202020204" pitchFamily="34" charset="0"/>
                <a:cs typeface="Arial" panose="020B0604020202020204" pitchFamily="34" charset="0"/>
              </a:rPr>
              <a:t>removed.</a:t>
            </a:r>
            <a:endParaRPr lang="en-US" dirty="0">
              <a:latin typeface="Arial" panose="020B0604020202020204" pitchFamily="34" charset="0"/>
              <a:cs typeface="Arial" panose="020B0604020202020204" pitchFamily="34" charset="0"/>
            </a:endParaRPr>
          </a:p>
          <a:p>
            <a:pPr marL="174708" indent="-174708" defTabSz="931774">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494C22D-E30A-48A0-90A1-B85941E7720F}" type="slidenum">
              <a:rPr lang="en-US" smtClean="0"/>
              <a:t>4</a:t>
            </a:fld>
            <a:endParaRPr lang="en-US"/>
          </a:p>
        </p:txBody>
      </p:sp>
    </p:spTree>
    <p:extLst>
      <p:ext uri="{BB962C8B-B14F-4D97-AF65-F5344CB8AC3E}">
        <p14:creationId xmlns:p14="http://schemas.microsoft.com/office/powerpoint/2010/main" val="3868763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Multiple emergency shelters were opened in coordination with the Red Cross. </a:t>
            </a:r>
          </a:p>
          <a:p>
            <a:pPr marL="171450" lvl="0" indent="-171450">
              <a:buFont typeface="Arial" panose="020B0604020202020204" pitchFamily="34" charset="0"/>
              <a:buChar char="•"/>
            </a:pPr>
            <a:r>
              <a:rPr lang="en-US" sz="1200" dirty="0" smtClean="0">
                <a:latin typeface="Arial" panose="020B0604020202020204" pitchFamily="34" charset="0"/>
                <a:cs typeface="Arial" panose="020B0604020202020204" pitchFamily="34" charset="0"/>
              </a:rPr>
              <a:t>To provide additional relief to citizens without power and air conditioning, comfort stations, water distribution and hot meal sites at several locations throughout the community. </a:t>
            </a:r>
          </a:p>
          <a:p>
            <a:pPr marL="171450" indent="-171450">
              <a:spcBef>
                <a:spcPts val="432"/>
              </a:spcBef>
              <a:buFont typeface="Arial" panose="020B0604020202020204" pitchFamily="34" charset="0"/>
              <a:buChar char="•"/>
            </a:pPr>
            <a:r>
              <a:rPr lang="en-US" sz="1200" dirty="0" smtClean="0">
                <a:latin typeface="Arial" panose="020B0604020202020204" pitchFamily="34" charset="0"/>
                <a:cs typeface="Arial" panose="020B0604020202020204" pitchFamily="34" charset="0"/>
              </a:rPr>
              <a:t>City officials, TPD and TFD teamed up with community leaders to deliver ice, water and meals to neighborhoods. </a:t>
            </a:r>
          </a:p>
          <a:p>
            <a:pPr marL="171450" marR="0" indent="-171450" algn="l" defTabSz="914400" rtl="0" eaLnBrk="1" fontAlgn="auto" latinLnBrk="0" hangingPunct="1">
              <a:lnSpc>
                <a:spcPct val="100000"/>
              </a:lnSpc>
              <a:spcBef>
                <a:spcPts val="432"/>
              </a:spcBef>
              <a:spcAft>
                <a:spcPts val="0"/>
              </a:spcAft>
              <a:buClrTx/>
              <a:buSzTx/>
              <a:buFont typeface="Arial" panose="020B0604020202020204" pitchFamily="34" charset="0"/>
              <a:buChar char="•"/>
              <a:tabLst/>
              <a:defRPr/>
            </a:pPr>
            <a:r>
              <a:rPr lang="en-US" sz="1200" dirty="0" smtClean="0">
                <a:latin typeface="Arial" panose="020B0604020202020204" pitchFamily="34" charset="0"/>
                <a:cs typeface="Arial" panose="020B0604020202020204" pitchFamily="34" charset="0"/>
              </a:rPr>
              <a:t>Publix Supermarkets were prepared and equipped with backup generation and welcomed residents inside to cool off and enjoy complimentary coffee. </a:t>
            </a:r>
          </a:p>
          <a:p>
            <a:pPr marL="171450" indent="-171450">
              <a:spcBef>
                <a:spcPts val="432"/>
              </a:spcBef>
              <a:buFont typeface="Arial" panose="020B0604020202020204" pitchFamily="34" charset="0"/>
              <a:buChar char="•"/>
            </a:pPr>
            <a:r>
              <a:rPr lang="en-US" sz="1200" dirty="0" smtClean="0">
                <a:latin typeface="Arial" panose="020B0604020202020204" pitchFamily="34" charset="0"/>
                <a:cs typeface="Arial" panose="020B0604020202020204" pitchFamily="34" charset="0"/>
              </a:rPr>
              <a:t>Churches and neighbors opened their doors to those in need. </a:t>
            </a:r>
          </a:p>
          <a:p>
            <a:pPr marL="171450" indent="-171450">
              <a:spcBef>
                <a:spcPts val="432"/>
              </a:spcBef>
              <a:buFont typeface="Arial" panose="020B0604020202020204" pitchFamily="34" charset="0"/>
              <a:buChar char="•"/>
            </a:pPr>
            <a:r>
              <a:rPr lang="en-US" sz="1200" dirty="0" smtClean="0">
                <a:latin typeface="Arial" panose="020B0604020202020204" pitchFamily="34" charset="0"/>
                <a:cs typeface="Arial" panose="020B0604020202020204" pitchFamily="34" charset="0"/>
              </a:rPr>
              <a:t>No rise in crime. </a:t>
            </a:r>
          </a:p>
          <a:p>
            <a:endParaRPr lang="en-US" dirty="0"/>
          </a:p>
        </p:txBody>
      </p:sp>
      <p:sp>
        <p:nvSpPr>
          <p:cNvPr id="4" name="Slide Number Placeholder 3"/>
          <p:cNvSpPr>
            <a:spLocks noGrp="1"/>
          </p:cNvSpPr>
          <p:nvPr>
            <p:ph type="sldNum" sz="quarter" idx="10"/>
          </p:nvPr>
        </p:nvSpPr>
        <p:spPr/>
        <p:txBody>
          <a:bodyPr/>
          <a:lstStyle/>
          <a:p>
            <a:fld id="{6494C22D-E30A-48A0-90A1-B85941E7720F}" type="slidenum">
              <a:rPr lang="en-US" smtClean="0"/>
              <a:t>5</a:t>
            </a:fld>
            <a:endParaRPr lang="en-US"/>
          </a:p>
        </p:txBody>
      </p:sp>
    </p:spTree>
    <p:extLst>
      <p:ext uri="{BB962C8B-B14F-4D97-AF65-F5344CB8AC3E}">
        <p14:creationId xmlns:p14="http://schemas.microsoft.com/office/powerpoint/2010/main" val="369781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Hospitals were up on Friday; Never lost power at TMH main </a:t>
            </a:r>
            <a:r>
              <a:rPr lang="en-US" dirty="0" smtClean="0">
                <a:latin typeface="Arial" panose="020B0604020202020204" pitchFamily="34" charset="0"/>
                <a:cs typeface="Arial" panose="020B0604020202020204" pitchFamily="34" charset="0"/>
              </a:rPr>
              <a:t>facility.</a:t>
            </a: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FSU was restored on Saturday and all schools had power by Monday </a:t>
            </a:r>
            <a:r>
              <a:rPr lang="en-US" dirty="0" smtClean="0">
                <a:latin typeface="Arial" panose="020B0604020202020204" pitchFamily="34" charset="0"/>
                <a:cs typeface="Arial" panose="020B0604020202020204" pitchFamily="34" charset="0"/>
              </a:rPr>
              <a:t>night.</a:t>
            </a: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a:latin typeface="Arial" panose="020B0604020202020204" pitchFamily="34" charset="0"/>
                <a:cs typeface="Arial" panose="020B0604020202020204" pitchFamily="34" charset="0"/>
              </a:rPr>
              <a:t>Five days after the hurricane, more 90 percent of impacted customers had </a:t>
            </a:r>
            <a:r>
              <a:rPr lang="en-US" dirty="0" smtClean="0">
                <a:latin typeface="Arial" panose="020B0604020202020204" pitchFamily="34" charset="0"/>
                <a:cs typeface="Arial" panose="020B0604020202020204" pitchFamily="34" charset="0"/>
              </a:rPr>
              <a:t>power. </a:t>
            </a:r>
            <a:endParaRPr lang="en-US" dirty="0">
              <a:latin typeface="Arial" panose="020B0604020202020204" pitchFamily="34" charset="0"/>
              <a:cs typeface="Arial" panose="020B0604020202020204" pitchFamily="34" charset="0"/>
            </a:endParaRPr>
          </a:p>
          <a:p>
            <a:pPr marL="174708" indent="-174708">
              <a:buFont typeface="Arial" panose="020B0604020202020204" pitchFamily="34" charset="0"/>
              <a:buChar char="•"/>
            </a:pPr>
            <a:r>
              <a:rPr lang="en-US" dirty="0" smtClean="0">
                <a:effectLst/>
                <a:latin typeface="Arial" panose="020B0604020202020204" pitchFamily="34" charset="0"/>
                <a:cs typeface="Arial" panose="020B0604020202020204" pitchFamily="34" charset="0"/>
              </a:rPr>
              <a:t>The</a:t>
            </a:r>
            <a:r>
              <a:rPr lang="en-US" baseline="0" dirty="0" smtClean="0">
                <a:effectLst/>
                <a:latin typeface="Arial" panose="020B0604020202020204" pitchFamily="34" charset="0"/>
                <a:cs typeface="Arial" panose="020B0604020202020204" pitchFamily="34" charset="0"/>
              </a:rPr>
              <a:t> city of Tallahassee</a:t>
            </a:r>
            <a:r>
              <a:rPr lang="en-US" dirty="0" smtClean="0">
                <a:effectLst/>
                <a:latin typeface="Arial" panose="020B0604020202020204" pitchFamily="34" charset="0"/>
                <a:cs typeface="Arial" panose="020B0604020202020204" pitchFamily="34" charset="0"/>
              </a:rPr>
              <a:t> exceeded or was on par with the pace of similar efforts following a direct hit from a major storm. </a:t>
            </a:r>
          </a:p>
          <a:p>
            <a:pPr marL="174708" indent="-174708">
              <a:buFont typeface="Arial" panose="020B0604020202020204" pitchFamily="34" charset="0"/>
              <a:buChar char="•"/>
            </a:pPr>
            <a:r>
              <a:rPr lang="en-US" dirty="0" smtClean="0">
                <a:effectLst/>
                <a:latin typeface="Arial" panose="020B0604020202020204" pitchFamily="34" charset="0"/>
                <a:cs typeface="Arial" panose="020B0604020202020204" pitchFamily="34" charset="0"/>
              </a:rPr>
              <a:t>This chart compares Tallahassee’s power restoration after Hurricane Hermine with other storms in Florida and the United States. Another Category 1 storm, Hurricane Irene, struck multiple states in 2011 and the power restoration for Irene took a little longer than efforts post-Hermine. One tropical storm took slightly less time, while as expected, Category 2 and 3 hurricanes in South Florida required more time to restore power.</a:t>
            </a:r>
          </a:p>
          <a:p>
            <a:pPr marL="174708" indent="-174708">
              <a:buFont typeface="Arial" panose="020B0604020202020204" pitchFamily="34" charset="0"/>
              <a:buChar char="•"/>
            </a:pP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494C22D-E30A-48A0-90A1-B85941E7720F}" type="slidenum">
              <a:rPr lang="en-US" smtClean="0"/>
              <a:t>6</a:t>
            </a:fld>
            <a:endParaRPr lang="en-US"/>
          </a:p>
        </p:txBody>
      </p:sp>
    </p:spTree>
    <p:extLst>
      <p:ext uri="{BB962C8B-B14F-4D97-AF65-F5344CB8AC3E}">
        <p14:creationId xmlns:p14="http://schemas.microsoft.com/office/powerpoint/2010/main" val="1193155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Navigation teams</a:t>
            </a:r>
            <a:r>
              <a:rPr lang="en-US" baseline="0" dirty="0" smtClean="0"/>
              <a:t> </a:t>
            </a:r>
            <a:r>
              <a:rPr lang="en-US" dirty="0" smtClean="0"/>
              <a:t>were established to assist residents with general information on processes such as filing insurance claims (e.g. types of documents you should have available when filing a claim); share information on resources to assist with emergency needs and recovery efforts; and provide information on permit fee waivers and other general questions that may arise.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Waived growth management and building permit fees for storm-related repairs. Fees were waived retroactively for completed projects. Permit fees to remove storm-damaged trees</a:t>
            </a:r>
            <a:r>
              <a:rPr lang="en-US" baseline="0" dirty="0" smtClean="0"/>
              <a:t> were</a:t>
            </a:r>
            <a:r>
              <a:rPr lang="en-US" dirty="0" smtClean="0"/>
              <a:t> also waived.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Government officials issued a letter to local cable and cell phone providers, as well as grocery store chains, asking our private sector community partners to provide some type of financial relief in the month of September in recognition of the hardship many of our residents have experienced. </a:t>
            </a:r>
          </a:p>
          <a:p>
            <a:pPr marL="171450" indent="-171450">
              <a:buFont typeface="Arial" panose="020B0604020202020204" pitchFamily="34" charset="0"/>
              <a:buChar char="•"/>
            </a:pPr>
            <a:r>
              <a:rPr lang="en-US" i="0" dirty="0" smtClean="0">
                <a:effectLst/>
              </a:rPr>
              <a:t>On </a:t>
            </a:r>
            <a:r>
              <a:rPr lang="en-US" i="0" dirty="0" smtClean="0">
                <a:effectLst/>
              </a:rPr>
              <a:t>September 28,</a:t>
            </a:r>
            <a:r>
              <a:rPr lang="en-US" i="0" baseline="0" dirty="0" smtClean="0">
                <a:effectLst/>
              </a:rPr>
              <a:t> the </a:t>
            </a:r>
            <a:r>
              <a:rPr lang="en-US" i="0" dirty="0" smtClean="0">
                <a:effectLst/>
              </a:rPr>
              <a:t>F</a:t>
            </a:r>
            <a:r>
              <a:rPr lang="en-US" dirty="0" smtClean="0">
                <a:effectLst/>
              </a:rPr>
              <a:t>ederal Emergency Management Agency issued a federal disaster declaration for Leon County. The declaration helped provide assistance to individuals and households in Tallahassee and Leon County. In addition, Leon County will receive assistance for emergency work and </a:t>
            </a:r>
            <a:r>
              <a:rPr lang="en-US" dirty="0" smtClean="0">
                <a:effectLst/>
              </a:rPr>
              <a:t>repair/replacement </a:t>
            </a:r>
            <a:r>
              <a:rPr lang="en-US" dirty="0" smtClean="0">
                <a:effectLst/>
              </a:rPr>
              <a:t>of disaster damaged facilities.</a:t>
            </a:r>
          </a:p>
          <a:p>
            <a:endParaRPr lang="en-US" dirty="0"/>
          </a:p>
        </p:txBody>
      </p:sp>
      <p:sp>
        <p:nvSpPr>
          <p:cNvPr id="4" name="Slide Number Placeholder 3"/>
          <p:cNvSpPr>
            <a:spLocks noGrp="1"/>
          </p:cNvSpPr>
          <p:nvPr>
            <p:ph type="sldNum" sz="quarter" idx="10"/>
          </p:nvPr>
        </p:nvSpPr>
        <p:spPr/>
        <p:txBody>
          <a:bodyPr/>
          <a:lstStyle/>
          <a:p>
            <a:fld id="{6494C22D-E30A-48A0-90A1-B85941E7720F}" type="slidenum">
              <a:rPr lang="en-US" smtClean="0"/>
              <a:t>7</a:t>
            </a:fld>
            <a:endParaRPr lang="en-US"/>
          </a:p>
        </p:txBody>
      </p:sp>
    </p:spTree>
    <p:extLst>
      <p:ext uri="{BB962C8B-B14F-4D97-AF65-F5344CB8AC3E}">
        <p14:creationId xmlns:p14="http://schemas.microsoft.com/office/powerpoint/2010/main" val="29755623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anose="020B0604020202020204" pitchFamily="34" charset="0"/>
                <a:cs typeface="Arial" panose="020B0604020202020204" pitchFamily="34" charset="0"/>
              </a:rPr>
              <a:t>Social Media </a:t>
            </a:r>
            <a:r>
              <a:rPr lang="en-US" b="1" dirty="0" smtClean="0">
                <a:latin typeface="Arial" panose="020B0604020202020204" pitchFamily="34" charset="0"/>
                <a:cs typeface="Arial" panose="020B0604020202020204" pitchFamily="34" charset="0"/>
              </a:rPr>
              <a:t>(Aug</a:t>
            </a:r>
            <a:r>
              <a:rPr lang="en-US" b="1" dirty="0">
                <a:latin typeface="Arial" panose="020B0604020202020204" pitchFamily="34" charset="0"/>
                <a:cs typeface="Arial" panose="020B0604020202020204" pitchFamily="34" charset="0"/>
              </a:rPr>
              <a:t>. 31 - Sept. 5) </a:t>
            </a:r>
            <a:r>
              <a:rPr lang="en-US" dirty="0">
                <a:latin typeface="Arial" panose="020B0604020202020204" pitchFamily="34" charset="0"/>
                <a:cs typeface="Arial" panose="020B0604020202020204" pitchFamily="34" charset="0"/>
              </a:rPr>
              <a:t>- Potential reach of 14 million; nearly 40,000 incoming messages; over 3,000 new Twitter followers; over 2,000 new Facebook followers. Links to news releases on City’s website were clicked on nearly 10,000 times; nearly 4,000 mentions; nearly 2,600 retweets  </a:t>
            </a:r>
          </a:p>
          <a:p>
            <a:pPr lvl="0"/>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Staff worked to prioritize responses to answer as many specific direct messages and questions as possible and to respond to critical incidents, like downed wires and trees impeding traffic. Like the call center, Twitter became a major vehicle for citizens to report concerns. While staff attempted to respond to as many citizen-specific concerns as possible, </a:t>
            </a:r>
            <a:r>
              <a:rPr lang="en-US" dirty="0" smtClean="0">
                <a:latin typeface="Arial" panose="020B0604020202020204" pitchFamily="34" charset="0"/>
                <a:cs typeface="Arial" panose="020B0604020202020204" pitchFamily="34" charset="0"/>
              </a:rPr>
              <a:t>the </a:t>
            </a:r>
            <a:r>
              <a:rPr lang="en-US" dirty="0">
                <a:latin typeface="Arial" panose="020B0604020202020204" pitchFamily="34" charset="0"/>
                <a:cs typeface="Arial" panose="020B0604020202020204" pitchFamily="34" charset="0"/>
              </a:rPr>
              <a:t>focus was primarily on posting general information. The majority of incoming messages via social were: questions like “When will MY power be restored?” and “Where are crews working today?” </a:t>
            </a:r>
          </a:p>
          <a:p>
            <a:endParaRPr lang="en-US" dirty="0">
              <a:latin typeface="Arial" panose="020B0604020202020204" pitchFamily="34" charset="0"/>
              <a:cs typeface="Arial" panose="020B0604020202020204" pitchFamily="34" charset="0"/>
            </a:endParaRPr>
          </a:p>
          <a:p>
            <a:pPr lvl="0"/>
            <a:r>
              <a:rPr lang="en-US" dirty="0">
                <a:latin typeface="Arial" panose="020B0604020202020204" pitchFamily="34" charset="0"/>
                <a:cs typeface="Arial" panose="020B0604020202020204" pitchFamily="34" charset="0"/>
              </a:rPr>
              <a:t>Overall, the sentiment of posts were mixed. Citizens were appreciative of crews working to restore power but, </a:t>
            </a:r>
            <a:r>
              <a:rPr lang="en-US" dirty="0" smtClean="0">
                <a:latin typeface="Arial" panose="020B0604020202020204" pitchFamily="34" charset="0"/>
                <a:cs typeface="Arial" panose="020B0604020202020204" pitchFamily="34" charset="0"/>
              </a:rPr>
              <a:t>they </a:t>
            </a:r>
            <a:r>
              <a:rPr lang="en-US" dirty="0">
                <a:latin typeface="Arial" panose="020B0604020202020204" pitchFamily="34" charset="0"/>
                <a:cs typeface="Arial" panose="020B0604020202020204" pitchFamily="34" charset="0"/>
              </a:rPr>
              <a:t>were upset </a:t>
            </a:r>
            <a:r>
              <a:rPr lang="en-US" dirty="0" smtClean="0">
                <a:latin typeface="Arial" panose="020B0604020202020204" pitchFamily="34" charset="0"/>
                <a:cs typeface="Arial" panose="020B0604020202020204" pitchFamily="34" charset="0"/>
              </a:rPr>
              <a:t>that the </a:t>
            </a:r>
            <a:r>
              <a:rPr lang="en-US" dirty="0">
                <a:latin typeface="Arial" panose="020B0604020202020204" pitchFamily="34" charset="0"/>
                <a:cs typeface="Arial" panose="020B0604020202020204" pitchFamily="34" charset="0"/>
              </a:rPr>
              <a:t>power </a:t>
            </a:r>
            <a:r>
              <a:rPr lang="en-US" dirty="0" smtClean="0">
                <a:latin typeface="Arial" panose="020B0604020202020204" pitchFamily="34" charset="0"/>
                <a:cs typeface="Arial" panose="020B0604020202020204" pitchFamily="34" charset="0"/>
              </a:rPr>
              <a:t>had </a:t>
            </a:r>
            <a:r>
              <a:rPr lang="en-US" dirty="0">
                <a:latin typeface="Arial" panose="020B0604020202020204" pitchFamily="34" charset="0"/>
                <a:cs typeface="Arial" panose="020B0604020202020204" pitchFamily="34" charset="0"/>
              </a:rPr>
              <a:t>not been restored quickly enough.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6494C22D-E30A-48A0-90A1-B85941E7720F}" type="slidenum">
              <a:rPr lang="en-US" smtClean="0"/>
              <a:t>8</a:t>
            </a:fld>
            <a:endParaRPr lang="en-US"/>
          </a:p>
        </p:txBody>
      </p:sp>
    </p:spTree>
    <p:extLst>
      <p:ext uri="{BB962C8B-B14F-4D97-AF65-F5344CB8AC3E}">
        <p14:creationId xmlns:p14="http://schemas.microsoft.com/office/powerpoint/2010/main" val="33053900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494C22D-E30A-48A0-90A1-B85941E7720F}" type="slidenum">
              <a:rPr lang="en-US" smtClean="0"/>
              <a:t>9</a:t>
            </a:fld>
            <a:endParaRPr lang="en-US"/>
          </a:p>
        </p:txBody>
      </p:sp>
    </p:spTree>
    <p:extLst>
      <p:ext uri="{BB962C8B-B14F-4D97-AF65-F5344CB8AC3E}">
        <p14:creationId xmlns:p14="http://schemas.microsoft.com/office/powerpoint/2010/main" val="3301396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9AD11B2-A921-4398-889D-BA22771FD4C9}"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B49E4-E2F9-4E9E-B1E4-70AADE0DEE32}" type="slidenum">
              <a:rPr lang="en-US" smtClean="0"/>
              <a:t>‹#›</a:t>
            </a:fld>
            <a:endParaRPr lang="en-US"/>
          </a:p>
        </p:txBody>
      </p:sp>
    </p:spTree>
    <p:extLst>
      <p:ext uri="{BB962C8B-B14F-4D97-AF65-F5344CB8AC3E}">
        <p14:creationId xmlns:p14="http://schemas.microsoft.com/office/powerpoint/2010/main" val="3146296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D11B2-A921-4398-889D-BA22771FD4C9}"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B49E4-E2F9-4E9E-B1E4-70AADE0DEE32}" type="slidenum">
              <a:rPr lang="en-US" smtClean="0"/>
              <a:t>‹#›</a:t>
            </a:fld>
            <a:endParaRPr lang="en-US"/>
          </a:p>
        </p:txBody>
      </p:sp>
    </p:spTree>
    <p:extLst>
      <p:ext uri="{BB962C8B-B14F-4D97-AF65-F5344CB8AC3E}">
        <p14:creationId xmlns:p14="http://schemas.microsoft.com/office/powerpoint/2010/main" val="91826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D11B2-A921-4398-889D-BA22771FD4C9}"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B49E4-E2F9-4E9E-B1E4-70AADE0DEE32}" type="slidenum">
              <a:rPr lang="en-US" smtClean="0"/>
              <a:t>‹#›</a:t>
            </a:fld>
            <a:endParaRPr lang="en-US"/>
          </a:p>
        </p:txBody>
      </p:sp>
    </p:spTree>
    <p:extLst>
      <p:ext uri="{BB962C8B-B14F-4D97-AF65-F5344CB8AC3E}">
        <p14:creationId xmlns:p14="http://schemas.microsoft.com/office/powerpoint/2010/main" val="3404107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D11B2-A921-4398-889D-BA22771FD4C9}"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B49E4-E2F9-4E9E-B1E4-70AADE0DEE32}" type="slidenum">
              <a:rPr lang="en-US" smtClean="0"/>
              <a:t>‹#›</a:t>
            </a:fld>
            <a:endParaRPr lang="en-US"/>
          </a:p>
        </p:txBody>
      </p:sp>
    </p:spTree>
    <p:extLst>
      <p:ext uri="{BB962C8B-B14F-4D97-AF65-F5344CB8AC3E}">
        <p14:creationId xmlns:p14="http://schemas.microsoft.com/office/powerpoint/2010/main" val="397557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AD11B2-A921-4398-889D-BA22771FD4C9}"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5B49E4-E2F9-4E9E-B1E4-70AADE0DEE32}" type="slidenum">
              <a:rPr lang="en-US" smtClean="0"/>
              <a:t>‹#›</a:t>
            </a:fld>
            <a:endParaRPr lang="en-US"/>
          </a:p>
        </p:txBody>
      </p:sp>
    </p:spTree>
    <p:extLst>
      <p:ext uri="{BB962C8B-B14F-4D97-AF65-F5344CB8AC3E}">
        <p14:creationId xmlns:p14="http://schemas.microsoft.com/office/powerpoint/2010/main" val="397014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9AD11B2-A921-4398-889D-BA22771FD4C9}"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B49E4-E2F9-4E9E-B1E4-70AADE0DEE32}" type="slidenum">
              <a:rPr lang="en-US" smtClean="0"/>
              <a:t>‹#›</a:t>
            </a:fld>
            <a:endParaRPr lang="en-US"/>
          </a:p>
        </p:txBody>
      </p:sp>
    </p:spTree>
    <p:extLst>
      <p:ext uri="{BB962C8B-B14F-4D97-AF65-F5344CB8AC3E}">
        <p14:creationId xmlns:p14="http://schemas.microsoft.com/office/powerpoint/2010/main" val="416447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9AD11B2-A921-4398-889D-BA22771FD4C9}"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5B49E4-E2F9-4E9E-B1E4-70AADE0DEE32}" type="slidenum">
              <a:rPr lang="en-US" smtClean="0"/>
              <a:t>‹#›</a:t>
            </a:fld>
            <a:endParaRPr lang="en-US"/>
          </a:p>
        </p:txBody>
      </p:sp>
    </p:spTree>
    <p:extLst>
      <p:ext uri="{BB962C8B-B14F-4D97-AF65-F5344CB8AC3E}">
        <p14:creationId xmlns:p14="http://schemas.microsoft.com/office/powerpoint/2010/main" val="1401026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AD11B2-A921-4398-889D-BA22771FD4C9}"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5B49E4-E2F9-4E9E-B1E4-70AADE0DEE32}" type="slidenum">
              <a:rPr lang="en-US" smtClean="0"/>
              <a:t>‹#›</a:t>
            </a:fld>
            <a:endParaRPr lang="en-US"/>
          </a:p>
        </p:txBody>
      </p:sp>
    </p:spTree>
    <p:extLst>
      <p:ext uri="{BB962C8B-B14F-4D97-AF65-F5344CB8AC3E}">
        <p14:creationId xmlns:p14="http://schemas.microsoft.com/office/powerpoint/2010/main" val="1209043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AD11B2-A921-4398-889D-BA22771FD4C9}"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5B49E4-E2F9-4E9E-B1E4-70AADE0DEE32}" type="slidenum">
              <a:rPr lang="en-US" smtClean="0"/>
              <a:t>‹#›</a:t>
            </a:fld>
            <a:endParaRPr lang="en-US"/>
          </a:p>
        </p:txBody>
      </p:sp>
    </p:spTree>
    <p:extLst>
      <p:ext uri="{BB962C8B-B14F-4D97-AF65-F5344CB8AC3E}">
        <p14:creationId xmlns:p14="http://schemas.microsoft.com/office/powerpoint/2010/main" val="47287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D11B2-A921-4398-889D-BA22771FD4C9}"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B49E4-E2F9-4E9E-B1E4-70AADE0DEE32}" type="slidenum">
              <a:rPr lang="en-US" smtClean="0"/>
              <a:t>‹#›</a:t>
            </a:fld>
            <a:endParaRPr lang="en-US"/>
          </a:p>
        </p:txBody>
      </p:sp>
    </p:spTree>
    <p:extLst>
      <p:ext uri="{BB962C8B-B14F-4D97-AF65-F5344CB8AC3E}">
        <p14:creationId xmlns:p14="http://schemas.microsoft.com/office/powerpoint/2010/main" val="5046681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AD11B2-A921-4398-889D-BA22771FD4C9}"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5B49E4-E2F9-4E9E-B1E4-70AADE0DEE32}" type="slidenum">
              <a:rPr lang="en-US" smtClean="0"/>
              <a:t>‹#›</a:t>
            </a:fld>
            <a:endParaRPr lang="en-US"/>
          </a:p>
        </p:txBody>
      </p:sp>
    </p:spTree>
    <p:extLst>
      <p:ext uri="{BB962C8B-B14F-4D97-AF65-F5344CB8AC3E}">
        <p14:creationId xmlns:p14="http://schemas.microsoft.com/office/powerpoint/2010/main" val="6253574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11B2-A921-4398-889D-BA22771FD4C9}" type="datetimeFigureOut">
              <a:rPr lang="en-US" smtClean="0"/>
              <a:t>12/1/2016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5B49E4-E2F9-4E9E-B1E4-70AADE0DEE32}" type="slidenum">
              <a:rPr lang="en-US" smtClean="0"/>
              <a:t>‹#›</a:t>
            </a:fld>
            <a:endParaRPr lang="en-US"/>
          </a:p>
        </p:txBody>
      </p:sp>
    </p:spTree>
    <p:extLst>
      <p:ext uri="{BB962C8B-B14F-4D97-AF65-F5344CB8AC3E}">
        <p14:creationId xmlns:p14="http://schemas.microsoft.com/office/powerpoint/2010/main" val="18372521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cid:image001.png@01D2077B.6560CBE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D:\Hermine Pics and Headlines\PBS News Hou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40" y="-69949"/>
            <a:ext cx="10668000" cy="69279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01269" y="2225072"/>
            <a:ext cx="3261731" cy="901083"/>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5137" y="2209800"/>
            <a:ext cx="1036063" cy="777047"/>
          </a:xfrm>
          <a:prstGeom prst="rect">
            <a:avLst/>
          </a:prstGeom>
        </p:spPr>
      </p:pic>
    </p:spTree>
    <p:extLst>
      <p:ext uri="{BB962C8B-B14F-4D97-AF65-F5344CB8AC3E}">
        <p14:creationId xmlns:p14="http://schemas.microsoft.com/office/powerpoint/2010/main" val="19081813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09019" y="1166019"/>
            <a:ext cx="4525963" cy="4525963"/>
          </a:xfrm>
        </p:spPr>
      </p:pic>
    </p:spTree>
    <p:extLst>
      <p:ext uri="{BB962C8B-B14F-4D97-AF65-F5344CB8AC3E}">
        <p14:creationId xmlns:p14="http://schemas.microsoft.com/office/powerpoint/2010/main" val="71843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19600" y="0"/>
            <a:ext cx="4724400" cy="6858000"/>
          </a:xfrm>
          <a:prstGeom prst="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76200" y="304800"/>
            <a:ext cx="4191000" cy="6705600"/>
          </a:xfrm>
        </p:spPr>
        <p:txBody>
          <a:bodyPr>
            <a:normAutofit lnSpcReduction="10000"/>
          </a:bodyPr>
          <a:lstStyle/>
          <a:p>
            <a:pPr marL="57150" indent="0">
              <a:buNone/>
            </a:pPr>
            <a:r>
              <a:rPr lang="en-US" sz="1800" b="1" dirty="0" smtClean="0">
                <a:latin typeface="Arial" panose="020B0604020202020204" pitchFamily="34" charset="0"/>
                <a:cs typeface="Arial" panose="020B0604020202020204" pitchFamily="34" charset="0"/>
              </a:rPr>
              <a:t>Impact</a:t>
            </a:r>
          </a:p>
          <a:p>
            <a:pPr lvl="1">
              <a:buFont typeface="Arial" panose="020B0604020202020204" pitchFamily="34" charset="0"/>
              <a:buChar char="•"/>
            </a:pPr>
            <a:r>
              <a:rPr lang="en-US" sz="1300" dirty="0" smtClean="0">
                <a:latin typeface="Arial" panose="020B0604020202020204" pitchFamily="34" charset="0"/>
                <a:cs typeface="Arial" panose="020B0604020202020204" pitchFamily="34" charset="0"/>
              </a:rPr>
              <a:t>80 </a:t>
            </a:r>
            <a:r>
              <a:rPr lang="en-US" sz="1300" dirty="0">
                <a:latin typeface="Arial" panose="020B0604020202020204" pitchFamily="34" charset="0"/>
                <a:cs typeface="Arial" panose="020B0604020202020204" pitchFamily="34" charset="0"/>
              </a:rPr>
              <a:t>percent of the City’s electric distribution system </a:t>
            </a:r>
            <a:r>
              <a:rPr lang="en-US" sz="1300" dirty="0" smtClean="0">
                <a:latin typeface="Arial" panose="020B0604020202020204" pitchFamily="34" charset="0"/>
                <a:cs typeface="Arial" panose="020B0604020202020204" pitchFamily="34" charset="0"/>
              </a:rPr>
              <a:t>damaged </a:t>
            </a:r>
            <a:endParaRPr lang="en-US" sz="13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300" dirty="0" smtClean="0">
                <a:latin typeface="Arial" panose="020B0604020202020204" pitchFamily="34" charset="0"/>
                <a:cs typeface="Arial" panose="020B0604020202020204" pitchFamily="34" charset="0"/>
              </a:rPr>
              <a:t>75,000+ </a:t>
            </a:r>
            <a:r>
              <a:rPr lang="en-US" sz="1300" dirty="0">
                <a:latin typeface="Arial" panose="020B0604020202020204" pitchFamily="34" charset="0"/>
                <a:cs typeface="Arial" panose="020B0604020202020204" pitchFamily="34" charset="0"/>
              </a:rPr>
              <a:t>customers </a:t>
            </a:r>
            <a:r>
              <a:rPr lang="en-US" sz="1300" dirty="0" smtClean="0">
                <a:latin typeface="Arial" panose="020B0604020202020204" pitchFamily="34" charset="0"/>
                <a:cs typeface="Arial" panose="020B0604020202020204" pitchFamily="34" charset="0"/>
              </a:rPr>
              <a:t>lost power </a:t>
            </a:r>
            <a:endParaRPr lang="en-US" sz="13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300" dirty="0" smtClean="0">
                <a:latin typeface="Arial" panose="020B0604020202020204" pitchFamily="34" charset="0"/>
                <a:cs typeface="Arial" panose="020B0604020202020204" pitchFamily="34" charset="0"/>
              </a:rPr>
              <a:t>100s </a:t>
            </a:r>
            <a:r>
              <a:rPr lang="en-US" sz="1300" dirty="0">
                <a:latin typeface="Arial" panose="020B0604020202020204" pitchFamily="34" charset="0"/>
                <a:cs typeface="Arial" panose="020B0604020202020204" pitchFamily="34" charset="0"/>
              </a:rPr>
              <a:t>of roads </a:t>
            </a:r>
            <a:r>
              <a:rPr lang="en-US" sz="1300" dirty="0" smtClean="0">
                <a:latin typeface="Arial" panose="020B0604020202020204" pitchFamily="34" charset="0"/>
                <a:cs typeface="Arial" panose="020B0604020202020204" pitchFamily="34" charset="0"/>
              </a:rPr>
              <a:t>blocked </a:t>
            </a:r>
            <a:r>
              <a:rPr lang="en-US" sz="1300" dirty="0">
                <a:latin typeface="Arial" panose="020B0604020202020204" pitchFamily="34" charset="0"/>
                <a:cs typeface="Arial" panose="020B0604020202020204" pitchFamily="34" charset="0"/>
              </a:rPr>
              <a:t>due to downed trees </a:t>
            </a:r>
          </a:p>
          <a:p>
            <a:pPr lvl="1">
              <a:buFont typeface="Arial" panose="020B0604020202020204" pitchFamily="34" charset="0"/>
              <a:buChar char="•"/>
            </a:pPr>
            <a:r>
              <a:rPr lang="en-US" sz="1300" dirty="0">
                <a:latin typeface="Arial" panose="020B0604020202020204" pitchFamily="34" charset="0"/>
                <a:cs typeface="Arial" panose="020B0604020202020204" pitchFamily="34" charset="0"/>
              </a:rPr>
              <a:t>276 of the 352 signalized intersections </a:t>
            </a:r>
            <a:r>
              <a:rPr lang="en-US" sz="1300" dirty="0" smtClean="0">
                <a:latin typeface="Arial" panose="020B0604020202020204" pitchFamily="34" charset="0"/>
                <a:cs typeface="Arial" panose="020B0604020202020204" pitchFamily="34" charset="0"/>
              </a:rPr>
              <a:t>not </a:t>
            </a:r>
            <a:r>
              <a:rPr lang="en-US" sz="1300" dirty="0">
                <a:latin typeface="Arial" panose="020B0604020202020204" pitchFamily="34" charset="0"/>
                <a:cs typeface="Arial" panose="020B0604020202020204" pitchFamily="34" charset="0"/>
              </a:rPr>
              <a:t>operational </a:t>
            </a:r>
          </a:p>
          <a:p>
            <a:pPr lvl="1">
              <a:buFont typeface="Arial" panose="020B0604020202020204" pitchFamily="34" charset="0"/>
              <a:buChar char="•"/>
            </a:pPr>
            <a:r>
              <a:rPr lang="en-US" sz="1300" dirty="0">
                <a:latin typeface="Arial" panose="020B0604020202020204" pitchFamily="34" charset="0"/>
                <a:cs typeface="Arial" panose="020B0604020202020204" pitchFamily="34" charset="0"/>
              </a:rPr>
              <a:t>17 of the 38 transmission lines/elements </a:t>
            </a:r>
            <a:r>
              <a:rPr lang="en-US" sz="1300" dirty="0" smtClean="0">
                <a:latin typeface="Arial" panose="020B0604020202020204" pitchFamily="34" charset="0"/>
                <a:cs typeface="Arial" panose="020B0604020202020204" pitchFamily="34" charset="0"/>
              </a:rPr>
              <a:t>damaged</a:t>
            </a:r>
            <a:r>
              <a:rPr lang="en-US" sz="1300" dirty="0">
                <a:latin typeface="Arial" panose="020B0604020202020204" pitchFamily="34" charset="0"/>
                <a:cs typeface="Arial" panose="020B0604020202020204" pitchFamily="34" charset="0"/>
              </a:rPr>
              <a:t> </a:t>
            </a:r>
          </a:p>
          <a:p>
            <a:pPr lvl="1">
              <a:buFont typeface="Arial" panose="020B0604020202020204" pitchFamily="34" charset="0"/>
              <a:buChar char="•"/>
            </a:pPr>
            <a:r>
              <a:rPr lang="en-US" sz="1300" dirty="0">
                <a:latin typeface="Arial" panose="020B0604020202020204" pitchFamily="34" charset="0"/>
                <a:cs typeface="Arial" panose="020B0604020202020204" pitchFamily="34" charset="0"/>
              </a:rPr>
              <a:t>8 of the 24 substations </a:t>
            </a:r>
            <a:r>
              <a:rPr lang="en-US" sz="1300" dirty="0" smtClean="0">
                <a:latin typeface="Arial" panose="020B0604020202020204" pitchFamily="34" charset="0"/>
                <a:cs typeface="Arial" panose="020B0604020202020204" pitchFamily="34" charset="0"/>
              </a:rPr>
              <a:t>damaged</a:t>
            </a:r>
            <a:r>
              <a:rPr lang="en-US" sz="1300" dirty="0">
                <a:latin typeface="Arial" panose="020B0604020202020204" pitchFamily="34" charset="0"/>
                <a:cs typeface="Arial" panose="020B0604020202020204" pitchFamily="34" charset="0"/>
              </a:rPr>
              <a:t> </a:t>
            </a:r>
          </a:p>
          <a:p>
            <a:pPr lvl="1">
              <a:buFont typeface="Arial" panose="020B0604020202020204" pitchFamily="34" charset="0"/>
              <a:buChar char="•"/>
            </a:pPr>
            <a:r>
              <a:rPr lang="en-US" sz="1300" dirty="0">
                <a:latin typeface="Arial" panose="020B0604020202020204" pitchFamily="34" charset="0"/>
                <a:cs typeface="Arial" panose="020B0604020202020204" pitchFamily="34" charset="0"/>
              </a:rPr>
              <a:t>118 of the 160 circuits </a:t>
            </a:r>
            <a:r>
              <a:rPr lang="en-US" sz="1300" dirty="0" smtClean="0">
                <a:latin typeface="Arial" panose="020B0604020202020204" pitchFamily="34" charset="0"/>
                <a:cs typeface="Arial" panose="020B0604020202020204" pitchFamily="34" charset="0"/>
              </a:rPr>
              <a:t>out</a:t>
            </a:r>
            <a:endParaRPr lang="en-US" sz="13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300" dirty="0">
                <a:latin typeface="Arial" panose="020B0604020202020204" pitchFamily="34" charset="0"/>
                <a:cs typeface="Arial" panose="020B0604020202020204" pitchFamily="34" charset="0"/>
              </a:rPr>
              <a:t>107 of the 107 sewage pumping stations </a:t>
            </a:r>
            <a:r>
              <a:rPr lang="en-US" sz="1300" dirty="0" smtClean="0">
                <a:latin typeface="Arial" panose="020B0604020202020204" pitchFamily="34" charset="0"/>
                <a:cs typeface="Arial" panose="020B0604020202020204" pitchFamily="34" charset="0"/>
              </a:rPr>
              <a:t>lost power</a:t>
            </a:r>
            <a:endParaRPr lang="en-US" sz="1300" dirty="0">
              <a:latin typeface="Arial" panose="020B0604020202020204" pitchFamily="34" charset="0"/>
              <a:cs typeface="Arial" panose="020B0604020202020204" pitchFamily="34" charset="0"/>
            </a:endParaRPr>
          </a:p>
          <a:p>
            <a:pPr lvl="1">
              <a:buFont typeface="Arial" panose="020B0604020202020204" pitchFamily="34" charset="0"/>
              <a:buChar char="•"/>
            </a:pPr>
            <a:r>
              <a:rPr lang="en-US" sz="1300" dirty="0">
                <a:latin typeface="Arial" panose="020B0604020202020204" pitchFamily="34" charset="0"/>
                <a:cs typeface="Arial" panose="020B0604020202020204" pitchFamily="34" charset="0"/>
              </a:rPr>
              <a:t>26 of 26 water wells </a:t>
            </a:r>
            <a:r>
              <a:rPr lang="en-US" sz="1300" dirty="0" smtClean="0">
                <a:latin typeface="Arial" panose="020B0604020202020204" pitchFamily="34" charset="0"/>
                <a:cs typeface="Arial" panose="020B0604020202020204" pitchFamily="34" charset="0"/>
              </a:rPr>
              <a:t>lost power</a:t>
            </a:r>
          </a:p>
          <a:p>
            <a:pPr marL="57150" indent="0">
              <a:buNone/>
            </a:pPr>
            <a:r>
              <a:rPr lang="en-US" sz="1800" b="1" dirty="0" smtClean="0">
                <a:latin typeface="Arial" panose="020B0604020202020204" pitchFamily="34" charset="0"/>
                <a:cs typeface="Arial" panose="020B0604020202020204" pitchFamily="34" charset="0"/>
              </a:rPr>
              <a:t>Manpower</a:t>
            </a:r>
          </a:p>
          <a:p>
            <a:pPr lvl="1">
              <a:buFont typeface="Arial" panose="020B0604020202020204" pitchFamily="34" charset="0"/>
              <a:buChar char="•"/>
            </a:pPr>
            <a:r>
              <a:rPr lang="en-US" sz="1300" dirty="0" smtClean="0">
                <a:latin typeface="Arial" panose="020B0604020202020204" pitchFamily="34" charset="0"/>
                <a:cs typeface="Arial" panose="020B0604020202020204" pitchFamily="34" charset="0"/>
              </a:rPr>
              <a:t>9 </a:t>
            </a:r>
            <a:r>
              <a:rPr lang="en-US" sz="1300" dirty="0">
                <a:latin typeface="Arial" panose="020B0604020202020204" pitchFamily="34" charset="0"/>
                <a:cs typeface="Arial" panose="020B0604020202020204" pitchFamily="34" charset="0"/>
              </a:rPr>
              <a:t>m</a:t>
            </a:r>
            <a:r>
              <a:rPr lang="en-US" sz="1300" dirty="0" smtClean="0">
                <a:latin typeface="Arial" panose="020B0604020202020204" pitchFamily="34" charset="0"/>
                <a:cs typeface="Arial" panose="020B0604020202020204" pitchFamily="34" charset="0"/>
              </a:rPr>
              <a:t>utual </a:t>
            </a:r>
            <a:r>
              <a:rPr lang="en-US" sz="1300" dirty="0">
                <a:latin typeface="Arial" panose="020B0604020202020204" pitchFamily="34" charset="0"/>
                <a:cs typeface="Arial" panose="020B0604020202020204" pitchFamily="34" charset="0"/>
              </a:rPr>
              <a:t>a</a:t>
            </a:r>
            <a:r>
              <a:rPr lang="en-US" sz="1300" dirty="0" smtClean="0">
                <a:latin typeface="Arial" panose="020B0604020202020204" pitchFamily="34" charset="0"/>
                <a:cs typeface="Arial" panose="020B0604020202020204" pitchFamily="34" charset="0"/>
              </a:rPr>
              <a:t>id </a:t>
            </a:r>
            <a:r>
              <a:rPr lang="en-US" sz="1300" dirty="0">
                <a:latin typeface="Arial" panose="020B0604020202020204" pitchFamily="34" charset="0"/>
                <a:cs typeface="Arial" panose="020B0604020202020204" pitchFamily="34" charset="0"/>
              </a:rPr>
              <a:t>p</a:t>
            </a:r>
            <a:r>
              <a:rPr lang="en-US" sz="1300" dirty="0" smtClean="0">
                <a:latin typeface="Arial" panose="020B0604020202020204" pitchFamily="34" charset="0"/>
                <a:cs typeface="Arial" panose="020B0604020202020204" pitchFamily="34" charset="0"/>
              </a:rPr>
              <a:t>artners </a:t>
            </a:r>
            <a:r>
              <a:rPr lang="en-US" sz="1300" dirty="0">
                <a:latin typeface="Arial" panose="020B0604020202020204" pitchFamily="34" charset="0"/>
                <a:cs typeface="Arial" panose="020B0604020202020204" pitchFamily="34" charset="0"/>
              </a:rPr>
              <a:t>answered our call for help tripling the size of our electric line crew workforce</a:t>
            </a:r>
          </a:p>
          <a:p>
            <a:pPr lvl="1">
              <a:buFont typeface="Arial" panose="020B0604020202020204" pitchFamily="34" charset="0"/>
              <a:buChar char="•"/>
            </a:pPr>
            <a:r>
              <a:rPr lang="en-US" sz="1300" dirty="0" smtClean="0">
                <a:latin typeface="Arial" panose="020B0604020202020204" pitchFamily="34" charset="0"/>
                <a:cs typeface="Arial" panose="020B0604020202020204" pitchFamily="34" charset="0"/>
              </a:rPr>
              <a:t>1,000 </a:t>
            </a:r>
            <a:r>
              <a:rPr lang="en-US" sz="1300" dirty="0">
                <a:latin typeface="Arial" panose="020B0604020202020204" pitchFamily="34" charset="0"/>
                <a:cs typeface="Arial" panose="020B0604020202020204" pitchFamily="34" charset="0"/>
              </a:rPr>
              <a:t>people worked, with some crews working around the clock in 16hr </a:t>
            </a:r>
            <a:r>
              <a:rPr lang="en-US" sz="1300" dirty="0" smtClean="0">
                <a:latin typeface="Arial" panose="020B0604020202020204" pitchFamily="34" charset="0"/>
                <a:cs typeface="Arial" panose="020B0604020202020204" pitchFamily="34" charset="0"/>
              </a:rPr>
              <a:t>shifts </a:t>
            </a:r>
            <a:r>
              <a:rPr lang="en-US" sz="1300" dirty="0">
                <a:latin typeface="Arial" panose="020B0604020202020204" pitchFamily="34" charset="0"/>
                <a:cs typeface="Arial" panose="020B0604020202020204" pitchFamily="34" charset="0"/>
              </a:rPr>
              <a:t> </a:t>
            </a:r>
          </a:p>
          <a:p>
            <a:pPr marL="0" indent="0">
              <a:buNone/>
            </a:pPr>
            <a:r>
              <a:rPr lang="en-US" sz="1800" b="1" dirty="0" smtClean="0">
                <a:latin typeface="Arial" panose="020B0604020202020204" pitchFamily="34" charset="0"/>
                <a:cs typeface="Arial" panose="020B0604020202020204" pitchFamily="34" charset="0"/>
              </a:rPr>
              <a:t> Materials</a:t>
            </a:r>
          </a:p>
          <a:p>
            <a:pPr lvl="1">
              <a:buFont typeface="Arial" panose="020B0604020202020204" pitchFamily="34" charset="0"/>
              <a:buChar char="•"/>
            </a:pPr>
            <a:r>
              <a:rPr lang="en-US" sz="1300" dirty="0" smtClean="0">
                <a:latin typeface="Arial" panose="020B0604020202020204" pitchFamily="34" charset="0"/>
                <a:cs typeface="Arial" panose="020B0604020202020204" pitchFamily="34" charset="0"/>
              </a:rPr>
              <a:t>38,211 </a:t>
            </a:r>
            <a:r>
              <a:rPr lang="en-US" sz="1300" dirty="0">
                <a:latin typeface="Arial" panose="020B0604020202020204" pitchFamily="34" charset="0"/>
                <a:cs typeface="Arial" panose="020B0604020202020204" pitchFamily="34" charset="0"/>
              </a:rPr>
              <a:t>feet of </a:t>
            </a:r>
            <a:r>
              <a:rPr lang="en-US" sz="1300" dirty="0" smtClean="0">
                <a:latin typeface="Arial" panose="020B0604020202020204" pitchFamily="34" charset="0"/>
                <a:cs typeface="Arial" panose="020B0604020202020204" pitchFamily="34" charset="0"/>
              </a:rPr>
              <a:t>wire </a:t>
            </a:r>
            <a:r>
              <a:rPr lang="en-US" sz="1300" dirty="0">
                <a:latin typeface="Arial" panose="020B0604020202020204" pitchFamily="34" charset="0"/>
                <a:cs typeface="Arial" panose="020B0604020202020204" pitchFamily="34" charset="0"/>
              </a:rPr>
              <a:t>replaced with new </a:t>
            </a:r>
            <a:r>
              <a:rPr lang="en-US" sz="1300" dirty="0" smtClean="0">
                <a:latin typeface="Arial" panose="020B0604020202020204" pitchFamily="34" charset="0"/>
                <a:cs typeface="Arial" panose="020B0604020202020204" pitchFamily="34" charset="0"/>
              </a:rPr>
              <a:t>wire</a:t>
            </a:r>
          </a:p>
          <a:p>
            <a:pPr lvl="1">
              <a:buFont typeface="Arial" panose="020B0604020202020204" pitchFamily="34" charset="0"/>
              <a:buChar char="•"/>
            </a:pPr>
            <a:r>
              <a:rPr lang="en-US" sz="1300" dirty="0" smtClean="0">
                <a:latin typeface="Arial" panose="020B0604020202020204" pitchFamily="34" charset="0"/>
                <a:cs typeface="Arial" panose="020B0604020202020204" pitchFamily="34" charset="0"/>
              </a:rPr>
              <a:t>17,279 </a:t>
            </a:r>
            <a:r>
              <a:rPr lang="en-US" sz="1300" dirty="0">
                <a:latin typeface="Arial" panose="020B0604020202020204" pitchFamily="34" charset="0"/>
                <a:cs typeface="Arial" panose="020B0604020202020204" pitchFamily="34" charset="0"/>
              </a:rPr>
              <a:t>sleeves </a:t>
            </a:r>
            <a:r>
              <a:rPr lang="en-US" sz="1300" dirty="0" smtClean="0">
                <a:latin typeface="Arial" panose="020B0604020202020204" pitchFamily="34" charset="0"/>
                <a:cs typeface="Arial" panose="020B0604020202020204" pitchFamily="34" charset="0"/>
              </a:rPr>
              <a:t>used to </a:t>
            </a:r>
            <a:r>
              <a:rPr lang="en-US" sz="1300" dirty="0">
                <a:latin typeface="Arial" panose="020B0604020202020204" pitchFamily="34" charset="0"/>
                <a:cs typeface="Arial" panose="020B0604020202020204" pitchFamily="34" charset="0"/>
              </a:rPr>
              <a:t>splice </a:t>
            </a:r>
            <a:r>
              <a:rPr lang="en-US" sz="1300" dirty="0" smtClean="0">
                <a:latin typeface="Arial" panose="020B0604020202020204" pitchFamily="34" charset="0"/>
                <a:cs typeface="Arial" panose="020B0604020202020204" pitchFamily="34" charset="0"/>
              </a:rPr>
              <a:t>existing wire</a:t>
            </a:r>
            <a:br>
              <a:rPr lang="en-US" sz="1300" dirty="0" smtClean="0">
                <a:latin typeface="Arial" panose="020B0604020202020204" pitchFamily="34" charset="0"/>
                <a:cs typeface="Arial" panose="020B0604020202020204" pitchFamily="34" charset="0"/>
              </a:rPr>
            </a:br>
            <a:r>
              <a:rPr lang="en-US" sz="1300" dirty="0" smtClean="0">
                <a:latin typeface="Arial" panose="020B0604020202020204" pitchFamily="34" charset="0"/>
                <a:cs typeface="Arial" panose="020B0604020202020204" pitchFamily="34" charset="0"/>
              </a:rPr>
              <a:t>together</a:t>
            </a:r>
          </a:p>
          <a:p>
            <a:pPr lvl="1">
              <a:buFont typeface="Arial" panose="020B0604020202020204" pitchFamily="34" charset="0"/>
              <a:buChar char="•"/>
            </a:pPr>
            <a:r>
              <a:rPr lang="en-US" sz="1300" dirty="0">
                <a:latin typeface="Arial" panose="020B0604020202020204" pitchFamily="34" charset="0"/>
                <a:cs typeface="Arial" panose="020B0604020202020204" pitchFamily="34" charset="0"/>
              </a:rPr>
              <a:t>107 poles of various sizes</a:t>
            </a:r>
          </a:p>
          <a:p>
            <a:pPr lvl="1">
              <a:buFont typeface="Arial" panose="020B0604020202020204" pitchFamily="34" charset="0"/>
              <a:buChar char="•"/>
            </a:pPr>
            <a:r>
              <a:rPr lang="en-US" sz="1300" dirty="0" smtClean="0">
                <a:latin typeface="Arial" panose="020B0604020202020204" pitchFamily="34" charset="0"/>
                <a:cs typeface="Arial" panose="020B0604020202020204" pitchFamily="34" charset="0"/>
              </a:rPr>
              <a:t>588 </a:t>
            </a:r>
            <a:r>
              <a:rPr lang="en-US" sz="1300" dirty="0">
                <a:latin typeface="Arial" panose="020B0604020202020204" pitchFamily="34" charset="0"/>
                <a:cs typeface="Arial" panose="020B0604020202020204" pitchFamily="34" charset="0"/>
              </a:rPr>
              <a:t>lightening </a:t>
            </a:r>
            <a:r>
              <a:rPr lang="en-US" sz="1300" dirty="0" smtClean="0">
                <a:latin typeface="Arial" panose="020B0604020202020204" pitchFamily="34" charset="0"/>
                <a:cs typeface="Arial" panose="020B0604020202020204" pitchFamily="34" charset="0"/>
              </a:rPr>
              <a:t>arrestors </a:t>
            </a:r>
            <a:r>
              <a:rPr lang="en-US" sz="1300" dirty="0">
                <a:latin typeface="Arial" panose="020B0604020202020204" pitchFamily="34" charset="0"/>
                <a:cs typeface="Arial" panose="020B0604020202020204" pitchFamily="34" charset="0"/>
              </a:rPr>
              <a:t>replaced</a:t>
            </a:r>
          </a:p>
          <a:p>
            <a:pPr lvl="1">
              <a:buFont typeface="Arial" panose="020B0604020202020204" pitchFamily="34" charset="0"/>
              <a:buChar char="•"/>
            </a:pPr>
            <a:r>
              <a:rPr lang="en-US" sz="1300" dirty="0" smtClean="0">
                <a:latin typeface="Arial" panose="020B0604020202020204" pitchFamily="34" charset="0"/>
                <a:cs typeface="Arial" panose="020B0604020202020204" pitchFamily="34" charset="0"/>
              </a:rPr>
              <a:t>1,338 insulators </a:t>
            </a:r>
            <a:r>
              <a:rPr lang="en-US" sz="1300" dirty="0">
                <a:latin typeface="Arial" panose="020B0604020202020204" pitchFamily="34" charset="0"/>
                <a:cs typeface="Arial" panose="020B0604020202020204" pitchFamily="34" charset="0"/>
              </a:rPr>
              <a:t>replaced</a:t>
            </a:r>
          </a:p>
          <a:p>
            <a:pPr lvl="1">
              <a:buFont typeface="Arial" panose="020B0604020202020204" pitchFamily="34" charset="0"/>
              <a:buChar char="•"/>
            </a:pPr>
            <a:r>
              <a:rPr lang="en-US" sz="1300" dirty="0" smtClean="0">
                <a:latin typeface="Arial" panose="020B0604020202020204" pitchFamily="34" charset="0"/>
                <a:cs typeface="Arial" panose="020B0604020202020204" pitchFamily="34" charset="0"/>
              </a:rPr>
              <a:t>8,033 fuses </a:t>
            </a:r>
            <a:r>
              <a:rPr lang="en-US" sz="1300" dirty="0">
                <a:latin typeface="Arial" panose="020B0604020202020204" pitchFamily="34" charset="0"/>
                <a:cs typeface="Arial" panose="020B0604020202020204" pitchFamily="34" charset="0"/>
              </a:rPr>
              <a:t>replaced </a:t>
            </a:r>
            <a:endParaRPr lang="en-US" sz="1300" dirty="0" smtClean="0">
              <a:latin typeface="Arial" panose="020B0604020202020204" pitchFamily="34" charset="0"/>
              <a:cs typeface="Arial" panose="020B0604020202020204" pitchFamily="34" charset="0"/>
            </a:endParaRPr>
          </a:p>
          <a:p>
            <a:pPr lvl="1">
              <a:buFont typeface="Arial" panose="020B0604020202020204" pitchFamily="34" charset="0"/>
              <a:buChar char="•"/>
            </a:pPr>
            <a:r>
              <a:rPr lang="en-US" sz="1300" dirty="0">
                <a:latin typeface="Arial" panose="020B0604020202020204" pitchFamily="34" charset="0"/>
                <a:cs typeface="Arial" panose="020B0604020202020204" pitchFamily="34" charset="0"/>
              </a:rPr>
              <a:t>63 </a:t>
            </a:r>
            <a:r>
              <a:rPr lang="en-US" sz="1300" dirty="0" smtClean="0">
                <a:latin typeface="Arial" panose="020B0604020202020204" pitchFamily="34" charset="0"/>
                <a:cs typeface="Arial" panose="020B0604020202020204" pitchFamily="34" charset="0"/>
              </a:rPr>
              <a:t>transformers replaced</a:t>
            </a:r>
            <a:endParaRPr lang="en-US" sz="1300" dirty="0">
              <a:latin typeface="Arial" panose="020B0604020202020204" pitchFamily="34" charset="0"/>
              <a:cs typeface="Arial" panose="020B0604020202020204" pitchFamily="34" charset="0"/>
            </a:endParaRPr>
          </a:p>
          <a:p>
            <a:pPr lvl="1">
              <a:buFont typeface="Arial" panose="020B0604020202020204" pitchFamily="34" charset="0"/>
              <a:buChar char="•"/>
            </a:pPr>
            <a:endParaRPr lang="en-US" sz="1300" dirty="0" smtClean="0">
              <a:latin typeface="Arial" panose="020B0604020202020204" pitchFamily="34" charset="0"/>
              <a:cs typeface="Arial" panose="020B0604020202020204" pitchFamily="34" charset="0"/>
            </a:endParaRPr>
          </a:p>
          <a:p>
            <a:pPr marL="285750" indent="-285750"/>
            <a:endParaRPr lang="en-US" sz="1600" dirty="0">
              <a:latin typeface="Arial" panose="020B0604020202020204" pitchFamily="34" charset="0"/>
              <a:cs typeface="Arial" panose="020B0604020202020204" pitchFamily="34" charset="0"/>
            </a:endParaRPr>
          </a:p>
          <a:p>
            <a:endParaRPr lang="en-US" dirty="0"/>
          </a:p>
        </p:txBody>
      </p:sp>
      <p:pic>
        <p:nvPicPr>
          <p:cNvPr id="2050" name="Picture 2" descr="D:\Hermine Pics and Headlines\No Power for 100000 customers Sept 2 - photo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314700"/>
            <a:ext cx="4724400" cy="35433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1562" y="1143000"/>
            <a:ext cx="3800475" cy="1049915"/>
          </a:xfrm>
          <a:prstGeom prst="rect">
            <a:avLst/>
          </a:prstGeom>
        </p:spPr>
      </p:pic>
    </p:spTree>
    <p:extLst>
      <p:ext uri="{BB962C8B-B14F-4D97-AF65-F5344CB8AC3E}">
        <p14:creationId xmlns:p14="http://schemas.microsoft.com/office/powerpoint/2010/main" val="7346456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906963"/>
          </a:xfrm>
        </p:spPr>
        <p:txBody>
          <a:bodyPr>
            <a:noAutofit/>
          </a:bodyPr>
          <a:lstStyle/>
          <a:p>
            <a:endParaRPr lang="en-US" sz="1800" dirty="0" smtClean="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sp>
        <p:nvSpPr>
          <p:cNvPr id="8" name="Rectangle 7"/>
          <p:cNvSpPr/>
          <p:nvPr/>
        </p:nvSpPr>
        <p:spPr>
          <a:xfrm>
            <a:off x="1828800" y="0"/>
            <a:ext cx="5638800" cy="2819400"/>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655007"/>
            <a:ext cx="5334000" cy="1473565"/>
          </a:xfrm>
          <a:prstGeom prst="rect">
            <a:avLst/>
          </a:prstGeom>
        </p:spPr>
      </p:pic>
      <p:pic>
        <p:nvPicPr>
          <p:cNvPr id="1026" name="Picture 2" descr="Image result for hermine sandbags le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2620814"/>
            <a:ext cx="5638800" cy="4237186"/>
          </a:xfrm>
          <a:prstGeom prst="rect">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579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8585"/>
            <a:ext cx="10889166" cy="1923585"/>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38201" y="2066925"/>
            <a:ext cx="3886199" cy="4791075"/>
          </a:xfrm>
        </p:spPr>
        <p:txBody>
          <a:bodyPr>
            <a:normAutofit/>
          </a:bodyPr>
          <a:lstStyle/>
          <a:p>
            <a:r>
              <a:rPr lang="en-US" sz="1800" dirty="0" smtClean="0">
                <a:latin typeface="Arial" panose="020B0604020202020204" pitchFamily="34" charset="0"/>
                <a:cs typeface="Arial" panose="020B0604020202020204" pitchFamily="34" charset="0"/>
              </a:rPr>
              <a:t>Unprecedented support from mutual </a:t>
            </a:r>
            <a:r>
              <a:rPr lang="en-US" sz="1800" dirty="0">
                <a:latin typeface="Arial" panose="020B0604020202020204" pitchFamily="34" charset="0"/>
                <a:cs typeface="Arial" panose="020B0604020202020204" pitchFamily="34" charset="0"/>
              </a:rPr>
              <a:t>aid </a:t>
            </a:r>
            <a:r>
              <a:rPr lang="en-US" sz="1800" dirty="0" smtClean="0">
                <a:latin typeface="Arial" panose="020B0604020202020204" pitchFamily="34" charset="0"/>
                <a:cs typeface="Arial" panose="020B0604020202020204" pitchFamily="34" charset="0"/>
              </a:rPr>
              <a:t>partners</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Crews worked around the clock</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Debris Removal</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Roadway Clearing</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Traffic Signals</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Generator Hook-ups</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Electric Repair/Restoration</a:t>
            </a:r>
          </a:p>
          <a:p>
            <a:endParaRPr lang="en-US" sz="1800" dirty="0" smtClean="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pPr lvl="1"/>
            <a:endParaRPr lang="en-US" sz="1400" dirty="0" smtClean="0">
              <a:latin typeface="Arial" panose="020B0604020202020204" pitchFamily="34" charset="0"/>
              <a:cs typeface="Arial" panose="020B0604020202020204" pitchFamily="34" charset="0"/>
            </a:endParaRPr>
          </a:p>
        </p:txBody>
      </p:sp>
      <p:pic>
        <p:nvPicPr>
          <p:cNvPr id="4100" name="Picture 4" descr="https://photos-3.dropbox.com/t/2/AAARudhnU79Gl2q3G8yTJeJmI7GYjvEPxlbH5g3SuTeZKA/12/34478897/jpeg/32x32/3/1480485600/0/2/Photo%20Sep%2004%2C%2014%2035%2000.jpg/EOLs2uwEGLIBIAIoAg/yWFAwGF-lxzVgP0bYwKnHuRFbAf7RApTNDHPVLsjFBA?size_mode=3&amp;dl=0&amp;size=800x6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1366" y="-18585"/>
            <a:ext cx="5257800" cy="7010400"/>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1" y="228600"/>
            <a:ext cx="4964906" cy="1371600"/>
          </a:xfrm>
          <a:prstGeom prst="rect">
            <a:avLst/>
          </a:prstGeom>
        </p:spPr>
      </p:pic>
    </p:spTree>
    <p:extLst>
      <p:ext uri="{BB962C8B-B14F-4D97-AF65-F5344CB8AC3E}">
        <p14:creationId xmlns:p14="http://schemas.microsoft.com/office/powerpoint/2010/main" val="32188713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8585"/>
            <a:ext cx="9144000" cy="2876085"/>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742950"/>
            <a:ext cx="4964906" cy="1371600"/>
          </a:xfrm>
          <a:prstGeom prst="rect">
            <a:avLst/>
          </a:prstGeom>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3810000" cy="2857500"/>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3048000"/>
            <a:ext cx="8229600" cy="3657600"/>
          </a:xfrm>
        </p:spPr>
        <p:txBody>
          <a:bodyPr>
            <a:normAutofit/>
          </a:bodyPr>
          <a:lstStyle/>
          <a:p>
            <a:pPr lvl="0"/>
            <a:r>
              <a:rPr lang="en-US" sz="1800" dirty="0" smtClean="0">
                <a:latin typeface="Arial" panose="020B0604020202020204" pitchFamily="34" charset="0"/>
                <a:cs typeface="Arial" panose="020B0604020202020204" pitchFamily="34" charset="0"/>
              </a:rPr>
              <a:t>Multiple emergency </a:t>
            </a:r>
            <a:r>
              <a:rPr lang="en-US" sz="1800" dirty="0">
                <a:latin typeface="Arial" panose="020B0604020202020204" pitchFamily="34" charset="0"/>
                <a:cs typeface="Arial" panose="020B0604020202020204" pitchFamily="34" charset="0"/>
              </a:rPr>
              <a:t>shelters </a:t>
            </a:r>
            <a:endParaRPr lang="en-US" sz="1800" dirty="0" smtClean="0">
              <a:latin typeface="Arial" panose="020B0604020202020204" pitchFamily="34" charset="0"/>
              <a:cs typeface="Arial" panose="020B0604020202020204" pitchFamily="34" charset="0"/>
            </a:endParaRPr>
          </a:p>
          <a:p>
            <a:pPr lvl="0"/>
            <a:endParaRPr lang="en-US" sz="1800" dirty="0" smtClean="0">
              <a:latin typeface="Arial" panose="020B0604020202020204" pitchFamily="34" charset="0"/>
              <a:cs typeface="Arial" panose="020B0604020202020204" pitchFamily="34" charset="0"/>
            </a:endParaRPr>
          </a:p>
          <a:p>
            <a:pPr lvl="0"/>
            <a:r>
              <a:rPr lang="en-US" sz="1800" dirty="0" smtClean="0">
                <a:latin typeface="Arial" panose="020B0604020202020204" pitchFamily="34" charset="0"/>
                <a:cs typeface="Arial" panose="020B0604020202020204" pitchFamily="34" charset="0"/>
              </a:rPr>
              <a:t>Community centers, </a:t>
            </a:r>
            <a:r>
              <a:rPr lang="en-US" sz="1800" dirty="0">
                <a:latin typeface="Arial" panose="020B0604020202020204" pitchFamily="34" charset="0"/>
                <a:cs typeface="Arial" panose="020B0604020202020204" pitchFamily="34" charset="0"/>
              </a:rPr>
              <a:t>c</a:t>
            </a:r>
            <a:r>
              <a:rPr lang="en-US" sz="1800" dirty="0" smtClean="0">
                <a:latin typeface="Arial" panose="020B0604020202020204" pitchFamily="34" charset="0"/>
                <a:cs typeface="Arial" panose="020B0604020202020204" pitchFamily="34" charset="0"/>
              </a:rPr>
              <a:t>omfort </a:t>
            </a:r>
            <a:r>
              <a:rPr lang="en-US" sz="1800" dirty="0">
                <a:latin typeface="Arial" panose="020B0604020202020204" pitchFamily="34" charset="0"/>
                <a:cs typeface="Arial" panose="020B0604020202020204" pitchFamily="34" charset="0"/>
              </a:rPr>
              <a:t>stations, water distribution and hot meal </a:t>
            </a:r>
            <a:r>
              <a:rPr lang="en-US" sz="1800" dirty="0" smtClean="0">
                <a:latin typeface="Arial" panose="020B0604020202020204" pitchFamily="34" charset="0"/>
                <a:cs typeface="Arial" panose="020B0604020202020204" pitchFamily="34" charset="0"/>
              </a:rPr>
              <a:t>sites</a:t>
            </a:r>
            <a:endParaRPr lang="en-US" sz="1800" dirty="0">
              <a:latin typeface="Arial" panose="020B0604020202020204" pitchFamily="34" charset="0"/>
              <a:cs typeface="Arial" panose="020B0604020202020204" pitchFamily="34" charset="0"/>
            </a:endParaRPr>
          </a:p>
          <a:p>
            <a:endParaRPr lang="en-US" sz="1800" dirty="0" smtClean="0">
              <a:latin typeface="Arial" panose="020B0604020202020204" pitchFamily="34" charset="0"/>
              <a:cs typeface="Arial" panose="020B0604020202020204" pitchFamily="34" charset="0"/>
            </a:endParaRPr>
          </a:p>
          <a:p>
            <a:pPr>
              <a:spcBef>
                <a:spcPts val="432"/>
              </a:spcBef>
            </a:pPr>
            <a:r>
              <a:rPr lang="en-US" sz="1800" dirty="0" smtClean="0">
                <a:latin typeface="Arial" panose="020B0604020202020204" pitchFamily="34" charset="0"/>
                <a:cs typeface="Arial" panose="020B0604020202020204" pitchFamily="34" charset="0"/>
              </a:rPr>
              <a:t>Ice</a:t>
            </a:r>
            <a:r>
              <a:rPr lang="en-US" sz="1800" dirty="0" smtClean="0">
                <a:latin typeface="Arial" panose="020B0604020202020204" pitchFamily="34" charset="0"/>
                <a:cs typeface="Arial" panose="020B0604020202020204" pitchFamily="34" charset="0"/>
              </a:rPr>
              <a:t>, water and meals </a:t>
            </a:r>
            <a:r>
              <a:rPr lang="en-US" sz="1800" dirty="0" smtClean="0">
                <a:latin typeface="Arial" panose="020B0604020202020204" pitchFamily="34" charset="0"/>
                <a:cs typeface="Arial" panose="020B0604020202020204" pitchFamily="34" charset="0"/>
              </a:rPr>
              <a:t>delivered to neighborhoods </a:t>
            </a:r>
          </a:p>
          <a:p>
            <a:pPr>
              <a:spcBef>
                <a:spcPts val="432"/>
              </a:spcBef>
            </a:pPr>
            <a:endParaRPr lang="en-US" sz="1800" dirty="0" smtClean="0">
              <a:latin typeface="Arial" panose="020B0604020202020204" pitchFamily="34" charset="0"/>
              <a:cs typeface="Arial" panose="020B0604020202020204" pitchFamily="34" charset="0"/>
            </a:endParaRPr>
          </a:p>
          <a:p>
            <a:pPr>
              <a:spcBef>
                <a:spcPts val="432"/>
              </a:spcBef>
            </a:pPr>
            <a:r>
              <a:rPr lang="en-US" sz="1800" dirty="0">
                <a:latin typeface="Arial" panose="020B0604020202020204" pitchFamily="34" charset="0"/>
                <a:cs typeface="Arial" panose="020B0604020202020204" pitchFamily="34" charset="0"/>
              </a:rPr>
              <a:t>Publix Supermarkets</a:t>
            </a:r>
          </a:p>
          <a:p>
            <a:pPr>
              <a:spcBef>
                <a:spcPts val="432"/>
              </a:spcBef>
            </a:pPr>
            <a:endParaRPr lang="en-US" sz="1800" dirty="0">
              <a:latin typeface="Arial" panose="020B0604020202020204" pitchFamily="34" charset="0"/>
              <a:cs typeface="Arial" panose="020B0604020202020204" pitchFamily="34" charset="0"/>
            </a:endParaRPr>
          </a:p>
          <a:p>
            <a:pPr>
              <a:spcBef>
                <a:spcPts val="432"/>
              </a:spcBef>
            </a:pPr>
            <a:r>
              <a:rPr lang="en-US" sz="1800" dirty="0" smtClean="0">
                <a:latin typeface="Arial" panose="020B0604020202020204" pitchFamily="34" charset="0"/>
                <a:cs typeface="Arial" panose="020B0604020202020204" pitchFamily="34" charset="0"/>
              </a:rPr>
              <a:t>Churches </a:t>
            </a:r>
            <a:r>
              <a:rPr lang="en-US" sz="1800" dirty="0" smtClean="0">
                <a:latin typeface="Arial" panose="020B0604020202020204" pitchFamily="34" charset="0"/>
                <a:cs typeface="Arial" panose="020B0604020202020204" pitchFamily="34" charset="0"/>
              </a:rPr>
              <a:t>and </a:t>
            </a:r>
            <a:r>
              <a:rPr lang="en-US" sz="1800" dirty="0" smtClean="0">
                <a:latin typeface="Arial" panose="020B0604020202020204" pitchFamily="34" charset="0"/>
                <a:cs typeface="Arial" panose="020B0604020202020204" pitchFamily="34" charset="0"/>
              </a:rPr>
              <a:t>neighbors </a:t>
            </a:r>
            <a:r>
              <a:rPr lang="en-US" sz="1800" dirty="0" smtClean="0">
                <a:latin typeface="Arial" panose="020B0604020202020204" pitchFamily="34" charset="0"/>
                <a:cs typeface="Arial" panose="020B0604020202020204" pitchFamily="34" charset="0"/>
              </a:rPr>
              <a:t>opened their doors to those </a:t>
            </a:r>
            <a:r>
              <a:rPr lang="en-US" sz="1800" dirty="0" smtClean="0">
                <a:latin typeface="Arial" panose="020B0604020202020204" pitchFamily="34" charset="0"/>
                <a:cs typeface="Arial" panose="020B0604020202020204" pitchFamily="34" charset="0"/>
              </a:rPr>
              <a:t>in need </a:t>
            </a:r>
          </a:p>
          <a:p>
            <a:pPr>
              <a:spcBef>
                <a:spcPts val="432"/>
              </a:spcBef>
            </a:pPr>
            <a:endParaRPr lang="en-US" sz="1800" dirty="0">
              <a:latin typeface="Arial" panose="020B0604020202020204" pitchFamily="34" charset="0"/>
              <a:cs typeface="Arial" panose="020B0604020202020204" pitchFamily="34" charset="0"/>
            </a:endParaRPr>
          </a:p>
          <a:p>
            <a:pPr>
              <a:spcBef>
                <a:spcPts val="432"/>
              </a:spcBef>
            </a:pPr>
            <a:r>
              <a:rPr lang="en-US" sz="1800" dirty="0">
                <a:latin typeface="Arial" panose="020B0604020202020204" pitchFamily="34" charset="0"/>
                <a:cs typeface="Arial" panose="020B0604020202020204" pitchFamily="34" charset="0"/>
              </a:rPr>
              <a:t>N</a:t>
            </a:r>
            <a:r>
              <a:rPr lang="en-US" sz="1800" dirty="0" smtClean="0">
                <a:latin typeface="Arial" panose="020B0604020202020204" pitchFamily="34" charset="0"/>
                <a:cs typeface="Arial" panose="020B0604020202020204" pitchFamily="34" charset="0"/>
              </a:rPr>
              <a:t>o </a:t>
            </a:r>
            <a:r>
              <a:rPr lang="en-US" sz="1800" dirty="0" smtClean="0">
                <a:latin typeface="Arial" panose="020B0604020202020204" pitchFamily="34" charset="0"/>
                <a:cs typeface="Arial" panose="020B0604020202020204" pitchFamily="34" charset="0"/>
              </a:rPr>
              <a:t>rise in crime. </a:t>
            </a:r>
            <a:endParaRPr lang="en-US" sz="1800" dirty="0">
              <a:latin typeface="Arial" panose="020B0604020202020204" pitchFamily="34" charset="0"/>
              <a:cs typeface="Arial" panose="020B0604020202020204" pitchFamily="34" charset="0"/>
            </a:endParaRPr>
          </a:p>
          <a:p>
            <a:pPr marL="400050" lvl="1" indent="0">
              <a:spcBef>
                <a:spcPts val="432"/>
              </a:spcBef>
              <a:buNone/>
            </a:pPr>
            <a:endParaRPr lang="en-US" sz="1900" dirty="0" smtClean="0">
              <a:latin typeface="Arial" panose="020B0604020202020204" pitchFamily="34" charset="0"/>
              <a:cs typeface="Arial" panose="020B0604020202020204" pitchFamily="34" charset="0"/>
            </a:endParaRPr>
          </a:p>
          <a:p>
            <a:pPr marL="0" indent="0">
              <a:buNone/>
            </a:pPr>
            <a:endParaRPr lang="en-US" sz="2300" dirty="0">
              <a:latin typeface="Arial" panose="020B0604020202020204" pitchFamily="34" charset="0"/>
              <a:cs typeface="Arial" panose="020B0604020202020204" pitchFamily="34" charset="0"/>
            </a:endParaRPr>
          </a:p>
          <a:p>
            <a:pPr marL="0" indent="0">
              <a:buNone/>
            </a:pPr>
            <a:endParaRPr lang="en-US" sz="23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3282361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934200"/>
          </a:xfrm>
          <a:prstGeom prst="rect">
            <a:avLst/>
          </a:prstGeom>
          <a:solidFill>
            <a:schemeClr val="accent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494" y="0"/>
            <a:ext cx="4964906" cy="1371600"/>
          </a:xfrm>
          <a:prstGeom prst="rect">
            <a:avLst/>
          </a:prstGeom>
        </p:spPr>
      </p:pic>
      <p:pic>
        <p:nvPicPr>
          <p:cNvPr id="3075"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850715" y="1295400"/>
            <a:ext cx="7455085" cy="544040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9953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1143000"/>
          </a:xfrm>
        </p:spPr>
        <p:txBody>
          <a:bodyPr>
            <a:normAutofit/>
          </a:bodyPr>
          <a:lstStyle/>
          <a:p>
            <a:r>
              <a:rPr lang="en-US" sz="2400" dirty="0" smtClean="0">
                <a:latin typeface="Arial" panose="020B0604020202020204" pitchFamily="34" charset="0"/>
                <a:cs typeface="Arial" panose="020B0604020202020204" pitchFamily="34" charset="0"/>
              </a:rPr>
              <a:t>Recovery</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2667000"/>
            <a:ext cx="8229600" cy="4068763"/>
          </a:xfrm>
        </p:spPr>
        <p:txBody>
          <a:bodyPr>
            <a:normAutofit fontScale="77500" lnSpcReduction="20000"/>
          </a:bodyPr>
          <a:lstStyle/>
          <a:p>
            <a:pPr lvl="0"/>
            <a:r>
              <a:rPr lang="en-US" dirty="0" smtClean="0"/>
              <a:t>Navigation </a:t>
            </a:r>
            <a:r>
              <a:rPr lang="en-US" dirty="0" smtClean="0"/>
              <a:t>stations</a:t>
            </a:r>
            <a:r>
              <a:rPr lang="en-US" dirty="0" smtClean="0"/>
              <a:t> </a:t>
            </a:r>
          </a:p>
          <a:p>
            <a:pPr lvl="1">
              <a:buFont typeface="Wingdings" panose="05000000000000000000" pitchFamily="2" charset="2"/>
              <a:buChar char="Ø"/>
            </a:pPr>
            <a:r>
              <a:rPr lang="en-US" dirty="0" smtClean="0"/>
              <a:t>Insurance claims; available resources; general questions </a:t>
            </a:r>
            <a:endParaRPr lang="en-US" dirty="0"/>
          </a:p>
          <a:p>
            <a:endParaRPr lang="en-US" dirty="0" smtClean="0"/>
          </a:p>
          <a:p>
            <a:r>
              <a:rPr lang="en-US" dirty="0" smtClean="0"/>
              <a:t>Waived fees</a:t>
            </a:r>
          </a:p>
          <a:p>
            <a:pPr lvl="1">
              <a:buFont typeface="Wingdings" panose="05000000000000000000" pitchFamily="2" charset="2"/>
              <a:buChar char="Ø"/>
            </a:pPr>
            <a:r>
              <a:rPr lang="en-US" dirty="0" smtClean="0"/>
              <a:t>Growth </a:t>
            </a:r>
            <a:r>
              <a:rPr lang="en-US" dirty="0"/>
              <a:t>management and building permit fees for storm-related </a:t>
            </a:r>
            <a:r>
              <a:rPr lang="en-US" dirty="0" smtClean="0"/>
              <a:t>repairs; Permit </a:t>
            </a:r>
            <a:r>
              <a:rPr lang="en-US" dirty="0"/>
              <a:t>fees to remove storm-damaged trees </a:t>
            </a:r>
            <a:r>
              <a:rPr lang="en-US" dirty="0" smtClean="0"/>
              <a:t>were also waived</a:t>
            </a:r>
            <a:r>
              <a:rPr lang="en-US" dirty="0"/>
              <a:t>.</a:t>
            </a:r>
            <a:endParaRPr lang="en-US" dirty="0" smtClean="0"/>
          </a:p>
          <a:p>
            <a:pPr lvl="0"/>
            <a:endParaRPr lang="en-US" dirty="0" smtClean="0"/>
          </a:p>
          <a:p>
            <a:pPr lvl="0"/>
            <a:r>
              <a:rPr lang="en-US" dirty="0" smtClean="0"/>
              <a:t>Business outreach</a:t>
            </a:r>
            <a:endParaRPr lang="en-US" dirty="0" smtClean="0"/>
          </a:p>
          <a:p>
            <a:endParaRPr lang="en-US" dirty="0" smtClean="0"/>
          </a:p>
          <a:p>
            <a:r>
              <a:rPr lang="en-US" dirty="0" smtClean="0"/>
              <a:t>Federal </a:t>
            </a:r>
            <a:r>
              <a:rPr lang="en-US" dirty="0"/>
              <a:t>Major Disaster </a:t>
            </a:r>
            <a:r>
              <a:rPr lang="en-US" dirty="0" smtClean="0"/>
              <a:t>Declaration issued  </a:t>
            </a:r>
            <a:endParaRPr lang="en-US" dirty="0"/>
          </a:p>
          <a:p>
            <a:pPr lvl="0"/>
            <a:endParaRPr lang="en-US" dirty="0" smtClean="0"/>
          </a:p>
          <a:p>
            <a:pPr lvl="0"/>
            <a:endParaRPr lang="en-US" dirty="0" smtClean="0"/>
          </a:p>
        </p:txBody>
      </p:sp>
      <p:sp>
        <p:nvSpPr>
          <p:cNvPr id="4" name="Rectangle 3"/>
          <p:cNvSpPr/>
          <p:nvPr/>
        </p:nvSpPr>
        <p:spPr>
          <a:xfrm>
            <a:off x="0" y="0"/>
            <a:ext cx="9144000" cy="2438400"/>
          </a:xfrm>
          <a:prstGeom prst="rect">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304800"/>
            <a:ext cx="6619875" cy="1828800"/>
          </a:xfrm>
          <a:prstGeom prst="rect">
            <a:avLst/>
          </a:prstGeom>
        </p:spPr>
      </p:pic>
    </p:spTree>
    <p:extLst>
      <p:ext uri="{BB962C8B-B14F-4D97-AF65-F5344CB8AC3E}">
        <p14:creationId xmlns:p14="http://schemas.microsoft.com/office/powerpoint/2010/main" val="30130969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0"/>
            <a:ext cx="19812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2033945" y="659648"/>
            <a:ext cx="7033855" cy="4140952"/>
          </a:xfrm>
        </p:spPr>
        <p:txBody>
          <a:bodyPr>
            <a:noAutofit/>
          </a:bodyPr>
          <a:lstStyle/>
          <a:p>
            <a:r>
              <a:rPr lang="en-US" sz="1800" dirty="0" smtClean="0">
                <a:latin typeface="Arial" panose="020B0604020202020204" pitchFamily="34" charset="0"/>
                <a:cs typeface="Arial" panose="020B0604020202020204" pitchFamily="34" charset="0"/>
              </a:rPr>
              <a:t>Despite </a:t>
            </a:r>
            <a:r>
              <a:rPr lang="en-US" sz="1800" dirty="0">
                <a:latin typeface="Arial" panose="020B0604020202020204" pitchFamily="34" charset="0"/>
                <a:cs typeface="Arial" panose="020B0604020202020204" pitchFamily="34" charset="0"/>
              </a:rPr>
              <a:t>being hit head on by a </a:t>
            </a:r>
            <a:r>
              <a:rPr lang="en-US" sz="1800" dirty="0" smtClean="0">
                <a:latin typeface="Arial" panose="020B0604020202020204" pitchFamily="34" charset="0"/>
                <a:cs typeface="Arial" panose="020B0604020202020204" pitchFamily="34" charset="0"/>
              </a:rPr>
              <a:t>hurricane</a:t>
            </a:r>
            <a:r>
              <a:rPr lang="en-US" sz="1800" dirty="0">
                <a:latin typeface="Arial" panose="020B0604020202020204" pitchFamily="34" charset="0"/>
                <a:cs typeface="Arial" panose="020B0604020202020204" pitchFamily="34" charset="0"/>
              </a:rPr>
              <a:t>, Florida’s Capital City demonstrated unprecedented resiliency and was back up and running in a matter of days. </a:t>
            </a:r>
            <a:r>
              <a:rPr lang="en-US" sz="1800" dirty="0" smtClean="0">
                <a:latin typeface="Arial" panose="020B0604020202020204" pitchFamily="34" charset="0"/>
                <a:cs typeface="Arial" panose="020B0604020202020204" pitchFamily="34" charset="0"/>
              </a:rPr>
              <a:t>Yet, there are lessons to be learned. We can and should do better in anticipation of the next disaster.  </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Enhance our system for communications and the sharing of information. </a:t>
            </a:r>
          </a:p>
          <a:p>
            <a:pPr lvl="1">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We must do a better job helping everyone understand the process for restoring power.</a:t>
            </a:r>
          </a:p>
          <a:p>
            <a:pPr lvl="1">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Acknowledge that the expectation for a constant stream of information has grown exponentially with the use of social media. </a:t>
            </a:r>
          </a:p>
          <a:p>
            <a:pPr marL="457200" lvl="1" indent="0">
              <a:buNone/>
            </a:pPr>
            <a:endParaRPr lang="en-US" sz="1800" dirty="0" smtClean="0">
              <a:latin typeface="Arial" panose="020B0604020202020204" pitchFamily="34" charset="0"/>
              <a:cs typeface="Arial" panose="020B0604020202020204" pitchFamily="34" charset="0"/>
            </a:endParaRPr>
          </a:p>
          <a:p>
            <a:pPr lvl="1"/>
            <a:endParaRPr lang="en-US" sz="1600" b="1" dirty="0" smtClean="0">
              <a:latin typeface="Arial" panose="020B0604020202020204" pitchFamily="34" charset="0"/>
              <a:cs typeface="Arial" panose="020B0604020202020204" pitchFamily="34" charset="0"/>
            </a:endParaRPr>
          </a:p>
        </p:txBody>
      </p:sp>
      <p:pic>
        <p:nvPicPr>
          <p:cNvPr id="4" name="Picture 3" descr="cid:image001.png@01D2077B.6560CBE0"/>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076691" y="4538546"/>
            <a:ext cx="7067309" cy="2286000"/>
          </a:xfrm>
          <a:prstGeom prst="rect">
            <a:avLst/>
          </a:prstGeom>
          <a:noFill/>
          <a:ln>
            <a:noFill/>
          </a:ln>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252538" y="2403555"/>
            <a:ext cx="4486275" cy="1355565"/>
          </a:xfrm>
          <a:prstGeom prst="rect">
            <a:avLst/>
          </a:prstGeom>
        </p:spPr>
      </p:pic>
    </p:spTree>
    <p:extLst>
      <p:ext uri="{BB962C8B-B14F-4D97-AF65-F5344CB8AC3E}">
        <p14:creationId xmlns:p14="http://schemas.microsoft.com/office/powerpoint/2010/main" val="204819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38354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962400" y="0"/>
            <a:ext cx="5181600" cy="6858000"/>
          </a:xfrm>
        </p:spPr>
        <p:txBody>
          <a:bodyPr>
            <a:normAutofit/>
          </a:bodyPr>
          <a:lstStyle/>
          <a:p>
            <a:r>
              <a:rPr lang="en-US" sz="1800" dirty="0" smtClean="0">
                <a:latin typeface="Arial" panose="020B0604020202020204" pitchFamily="34" charset="0"/>
                <a:cs typeface="Arial" panose="020B0604020202020204" pitchFamily="34" charset="0"/>
              </a:rPr>
              <a:t>Strengthen relationships and communications with agencies that serve our vulnerable population. </a:t>
            </a:r>
          </a:p>
          <a:p>
            <a:pPr lvl="1">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Discuss and encourage back-up generation and/or quick connect options to support heating and cooling systems. </a:t>
            </a:r>
          </a:p>
          <a:p>
            <a:pPr lvl="1">
              <a:buFont typeface="Wingdings" panose="05000000000000000000" pitchFamily="2" charset="2"/>
              <a:buChar char="Ø"/>
            </a:pPr>
            <a:r>
              <a:rPr lang="en-US" sz="1800" dirty="0" smtClean="0">
                <a:latin typeface="Arial" panose="020B0604020202020204" pitchFamily="34" charset="0"/>
                <a:cs typeface="Arial" panose="020B0604020202020204" pitchFamily="34" charset="0"/>
              </a:rPr>
              <a:t>Establish a direct line of communication/point of contact during disasters.</a:t>
            </a:r>
          </a:p>
          <a:p>
            <a:pPr marL="342900" lvl="1" indent="-342900">
              <a:buFont typeface="Arial" panose="020B0604020202020204" pitchFamily="34" charset="0"/>
              <a:buChar char="•"/>
            </a:pPr>
            <a:endParaRPr lang="en-US" sz="18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800" dirty="0" smtClean="0">
                <a:latin typeface="Arial" panose="020B0604020202020204" pitchFamily="34" charset="0"/>
                <a:cs typeface="Arial" panose="020B0604020202020204" pitchFamily="34" charset="0"/>
              </a:rPr>
              <a:t>Work more with neighborhoods and homeowner associations to ensure citizens are taking steps to prepare.</a:t>
            </a:r>
          </a:p>
          <a:p>
            <a:pPr marL="342900" lvl="1" indent="-342900">
              <a:buFont typeface="Arial" panose="020B0604020202020204" pitchFamily="34" charset="0"/>
              <a:buChar char="•"/>
            </a:pPr>
            <a:endParaRPr lang="en-US" sz="1800" dirty="0" smtClean="0">
              <a:latin typeface="Arial" panose="020B0604020202020204" pitchFamily="34" charset="0"/>
              <a:cs typeface="Arial" panose="020B0604020202020204" pitchFamily="34" charset="0"/>
            </a:endParaRPr>
          </a:p>
          <a:p>
            <a:pPr marL="342900" lvl="1" indent="-342900">
              <a:buFont typeface="Arial" panose="020B0604020202020204" pitchFamily="34" charset="0"/>
              <a:buChar char="•"/>
            </a:pPr>
            <a:r>
              <a:rPr lang="en-US" sz="1800" dirty="0" smtClean="0">
                <a:latin typeface="Arial" panose="020B0604020202020204" pitchFamily="34" charset="0"/>
                <a:cs typeface="Arial" panose="020B0604020202020204" pitchFamily="34" charset="0"/>
              </a:rPr>
              <a:t>Examination of our High Priority restoration matrix.</a:t>
            </a:r>
          </a:p>
          <a:p>
            <a:pPr marL="0" indent="0">
              <a:buNone/>
            </a:pPr>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Identify funding sources for storm hardening electric circuits.</a:t>
            </a:r>
          </a:p>
          <a:p>
            <a:endParaRPr lang="en-US" sz="1800" dirty="0" smtClean="0">
              <a:latin typeface="Arial" panose="020B0604020202020204" pitchFamily="34" charset="0"/>
              <a:cs typeface="Arial" panose="020B0604020202020204" pitchFamily="34" charset="0"/>
            </a:endParaRPr>
          </a:p>
          <a:p>
            <a:r>
              <a:rPr lang="en-US" sz="1800" dirty="0" smtClean="0">
                <a:latin typeface="Arial" panose="020B0604020202020204" pitchFamily="34" charset="0"/>
                <a:cs typeface="Arial" panose="020B0604020202020204" pitchFamily="34" charset="0"/>
              </a:rPr>
              <a:t>Enhance electric reliability while </a:t>
            </a:r>
          </a:p>
          <a:p>
            <a:pPr marL="0" indent="0">
              <a:buNone/>
            </a:pPr>
            <a:r>
              <a:rPr lang="en-US" sz="1800" dirty="0" smtClean="0">
                <a:latin typeface="Arial" panose="020B0604020202020204" pitchFamily="34" charset="0"/>
                <a:cs typeface="Arial" panose="020B0604020202020204" pitchFamily="34" charset="0"/>
              </a:rPr>
              <a:t>     </a:t>
            </a:r>
            <a:r>
              <a:rPr lang="en-US" sz="1800" dirty="0" smtClean="0">
                <a:latin typeface="Arial" panose="020B0604020202020204" pitchFamily="34" charset="0"/>
                <a:cs typeface="Arial" panose="020B0604020202020204" pitchFamily="34" charset="0"/>
              </a:rPr>
              <a:t>preserving </a:t>
            </a:r>
            <a:r>
              <a:rPr lang="en-US" sz="1800" dirty="0" smtClean="0">
                <a:latin typeface="Arial" panose="020B0604020202020204" pitchFamily="34" charset="0"/>
                <a:cs typeface="Arial" panose="020B0604020202020204" pitchFamily="34" charset="0"/>
              </a:rPr>
              <a:t>our magnificent tree canopy.</a:t>
            </a:r>
          </a:p>
          <a:p>
            <a:endParaRPr lang="en-US"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214257"/>
            <a:ext cx="3835400" cy="1643743"/>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945244" y="1483632"/>
            <a:ext cx="5548086" cy="1676400"/>
          </a:xfrm>
          <a:prstGeom prst="rect">
            <a:avLst/>
          </a:prstGeom>
        </p:spPr>
      </p:pic>
    </p:spTree>
    <p:extLst>
      <p:ext uri="{BB962C8B-B14F-4D97-AF65-F5344CB8AC3E}">
        <p14:creationId xmlns:p14="http://schemas.microsoft.com/office/powerpoint/2010/main" val="14072383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1598</TotalTime>
  <Words>1213</Words>
  <Application>Microsoft Office PowerPoint</Application>
  <PresentationFormat>On-screen Show (4:3)</PresentationFormat>
  <Paragraphs>122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Recovery</vt:lpstr>
      <vt:lpstr>PowerPoint Presentation</vt:lpstr>
      <vt:lpstr>PowerPoint Presentation</vt:lpstr>
      <vt:lpstr>PowerPoint Presentation</vt:lpstr>
    </vt:vector>
  </TitlesOfParts>
  <Company>Florida House of Representatives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Lessons Learned: The Disaster We Didn’t See Coming FLC Legislative Conference</dc:title>
  <dc:creator>Install.Computer</dc:creator>
  <cp:lastModifiedBy>City of Tallahassee</cp:lastModifiedBy>
  <cp:revision>68</cp:revision>
  <cp:lastPrinted>2016-12-01T18:31:17Z</cp:lastPrinted>
  <dcterms:created xsi:type="dcterms:W3CDTF">2016-11-29T03:06:29Z</dcterms:created>
  <dcterms:modified xsi:type="dcterms:W3CDTF">2016-12-01T19:37:40Z</dcterms:modified>
</cp:coreProperties>
</file>