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76" r:id="rId4"/>
    <p:sldId id="281" r:id="rId5"/>
    <p:sldId id="277" r:id="rId6"/>
    <p:sldId id="279" r:id="rId7"/>
    <p:sldId id="282" r:id="rId8"/>
    <p:sldId id="284" r:id="rId9"/>
    <p:sldId id="286" r:id="rId10"/>
    <p:sldId id="275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>
      <p:cViewPr>
        <p:scale>
          <a:sx n="88" d="100"/>
          <a:sy n="88" d="100"/>
        </p:scale>
        <p:origin x="-128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BB60A7B1-D9F3-4105-BD13-AAFA1D0C8D5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9F569877-88E4-4FB6-8693-C1A46C6A66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80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8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4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3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8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76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1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9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7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64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69877-88E4-4FB6-8693-C1A46C6A66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3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064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65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65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65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65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65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65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65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65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6537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6538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6539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06C3F0-2BDF-4356-90B0-EBD7EBC254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977A7-2B1F-412E-B56E-36951C79D5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9867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06AD-2586-41DC-86A3-287ADB0114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3277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A5A9-E640-4E61-924C-8B1CFA978F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59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1058A-3D1D-4583-AFA9-004870AE84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535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40A7D-A48D-4AD2-B3F3-3EFBB2CF1E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216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EC61-6A7A-43EB-8261-45698734E82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914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0F3D-5120-4E45-B8AB-627A0F2290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404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793C0-EA74-49F7-A893-FFB813FEEF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417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9E6F2-0C2C-4747-BA83-C210AC5F912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900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A3BDE-D9DF-46DF-BE42-144B1B02CB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71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547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54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54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55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5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55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55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51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0551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0551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1370E30-E9AC-4A1C-BB15-64DCA1ABDCD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55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SNICK@GRAY-ROBIN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gray-robinson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8458200" cy="1524000"/>
          </a:xfrm>
        </p:spPr>
        <p:txBody>
          <a:bodyPr/>
          <a:lstStyle/>
          <a:p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>
                <a:latin typeface="CopprplGoth Bd BT" pitchFamily="34" charset="0"/>
              </a:rPr>
              <a:t/>
            </a:r>
            <a:br>
              <a:rPr lang="en-US" sz="2800" dirty="0">
                <a:latin typeface="CopprplGoth Bd BT" pitchFamily="34" charset="0"/>
              </a:rPr>
            </a:br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>
                <a:latin typeface="CopprplGoth Bd BT" pitchFamily="34" charset="0"/>
              </a:rPr>
              <a:t/>
            </a:r>
            <a:br>
              <a:rPr lang="en-US" sz="2800" dirty="0">
                <a:latin typeface="CopprplGoth Bd BT" pitchFamily="34" charset="0"/>
              </a:rPr>
            </a:br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>
                <a:latin typeface="CopprplGoth Bd BT" pitchFamily="34" charset="0"/>
              </a:rPr>
              <a:t/>
            </a:r>
            <a:br>
              <a:rPr lang="en-US" sz="2800" dirty="0">
                <a:latin typeface="CopprplGoth Bd BT" pitchFamily="34" charset="0"/>
              </a:rPr>
            </a:br>
            <a:r>
              <a:rPr lang="en-US" sz="2800" dirty="0" smtClean="0">
                <a:latin typeface="CopprplGoth Bd BT" pitchFamily="34" charset="0"/>
              </a:rPr>
              <a:t/>
            </a:r>
            <a:br>
              <a:rPr lang="en-US" sz="2800" dirty="0" smtClean="0">
                <a:latin typeface="CopprplGoth Bd BT" pitchFamily="34" charset="0"/>
              </a:rPr>
            </a:br>
            <a:r>
              <a:rPr lang="en-US" sz="2800" dirty="0" err="1" smtClean="0">
                <a:solidFill>
                  <a:srgbClr val="FFFFCC"/>
                </a:solidFill>
                <a:latin typeface="+mn-lt"/>
                <a:ea typeface="Dotum" panose="020B0600000101010101" pitchFamily="34" charset="-127"/>
              </a:rPr>
              <a:t>HetNet</a:t>
            </a:r>
            <a:r>
              <a:rPr lang="en-US" sz="2800" dirty="0" smtClean="0">
                <a:solidFill>
                  <a:srgbClr val="FFFFCC"/>
                </a:solidFill>
                <a:latin typeface="+mn-lt"/>
                <a:ea typeface="Dotum" panose="020B0600000101010101" pitchFamily="34" charset="-127"/>
              </a:rPr>
              <a:t> EXPO </a:t>
            </a:r>
            <a:br>
              <a:rPr lang="en-US" sz="2800" dirty="0" smtClean="0">
                <a:solidFill>
                  <a:srgbClr val="FFFFCC"/>
                </a:solidFill>
                <a:latin typeface="+mn-lt"/>
                <a:ea typeface="Dotum" panose="020B0600000101010101" pitchFamily="34" charset="-127"/>
              </a:rPr>
            </a:br>
            <a:r>
              <a:rPr lang="en-US" sz="2800" dirty="0" smtClean="0">
                <a:solidFill>
                  <a:srgbClr val="FFFFCC"/>
                </a:solidFill>
                <a:latin typeface="+mn-lt"/>
                <a:ea typeface="Dotum" panose="020B0600000101010101" pitchFamily="34" charset="-127"/>
              </a:rPr>
              <a:t>Houston, TX, October 26, 2016 </a:t>
            </a:r>
            <a:r>
              <a:rPr lang="en-US" sz="1600" dirty="0" smtClean="0">
                <a:latin typeface="CopprplGoth Bd BT" pitchFamily="34" charset="0"/>
              </a:rPr>
              <a:t/>
            </a:r>
            <a:br>
              <a:rPr lang="en-US" sz="1600" dirty="0" smtClean="0">
                <a:latin typeface="CopprplGoth Bd BT" pitchFamily="34" charset="0"/>
              </a:rPr>
            </a:br>
            <a:r>
              <a:rPr lang="en-US" sz="1600" dirty="0" smtClean="0">
                <a:latin typeface="CopprplGoth Bd BT" pitchFamily="34" charset="0"/>
              </a:rPr>
              <a:t/>
            </a:r>
            <a:br>
              <a:rPr lang="en-US" sz="1600" dirty="0" smtClean="0">
                <a:latin typeface="CopprplGoth Bd BT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opprplGoth Bd BT" pitchFamily="34" charset="0"/>
              </a:rPr>
              <a:t>DAS &amp; SMALL CELL DEPLOYMENTS: PERSPECTIVES FROM LOCAL GOVERNMENTS</a:t>
            </a:r>
            <a:endParaRPr lang="en-US" sz="3600" b="1" dirty="0">
              <a:solidFill>
                <a:schemeClr val="tx1"/>
              </a:solidFill>
              <a:latin typeface="CopprplGoth Bd B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7315200" cy="2438400"/>
          </a:xfrm>
        </p:spPr>
        <p:txBody>
          <a:bodyPr/>
          <a:lstStyle/>
          <a:p>
            <a:r>
              <a:rPr lang="en-US" sz="1800" b="1" dirty="0">
                <a:solidFill>
                  <a:srgbClr val="FFFFCC"/>
                </a:solidFill>
              </a:rPr>
              <a:t>Gary Resnick, Esq.</a:t>
            </a:r>
          </a:p>
          <a:p>
            <a:r>
              <a:rPr lang="en-US" sz="1800" b="1" dirty="0">
                <a:solidFill>
                  <a:srgbClr val="FFFFCC"/>
                </a:solidFill>
              </a:rPr>
              <a:t>GrayRobinson, P.A. </a:t>
            </a:r>
          </a:p>
          <a:p>
            <a:r>
              <a:rPr lang="en-US" sz="1800" b="1" dirty="0">
                <a:solidFill>
                  <a:srgbClr val="FFFFCC"/>
                </a:solidFill>
              </a:rPr>
              <a:t>401 E. Las Olas Blvd., Suite </a:t>
            </a:r>
            <a:r>
              <a:rPr lang="en-US" sz="1800" b="1" dirty="0" smtClean="0">
                <a:solidFill>
                  <a:srgbClr val="FFFFCC"/>
                </a:solidFill>
              </a:rPr>
              <a:t>1000</a:t>
            </a:r>
            <a:endParaRPr lang="en-US" sz="1800" b="1" dirty="0">
              <a:solidFill>
                <a:srgbClr val="FFFFCC"/>
              </a:solidFill>
            </a:endParaRPr>
          </a:p>
          <a:p>
            <a:r>
              <a:rPr lang="en-US" sz="1800" b="1" dirty="0">
                <a:solidFill>
                  <a:srgbClr val="FFFFCC"/>
                </a:solidFill>
              </a:rPr>
              <a:t>Fort Lauderdale, FL 33301</a:t>
            </a:r>
          </a:p>
          <a:p>
            <a:r>
              <a:rPr lang="en-US" sz="1800" b="1" dirty="0">
                <a:solidFill>
                  <a:srgbClr val="FFFFCC"/>
                </a:solidFill>
              </a:rPr>
              <a:t>954-761-8111</a:t>
            </a:r>
          </a:p>
          <a:p>
            <a:r>
              <a:rPr lang="en-US" sz="1800" b="1" u="sng" dirty="0">
                <a:solidFill>
                  <a:srgbClr val="FFFFCC"/>
                </a:solidFill>
                <a:hlinkClick r:id="rId3"/>
              </a:rPr>
              <a:t>GRESNICK@GRAY-ROBINSON.COM</a:t>
            </a:r>
            <a:endParaRPr lang="en-US" sz="1800" b="1" u="sng" dirty="0">
              <a:solidFill>
                <a:srgbClr val="FFFFCC"/>
              </a:solidFill>
            </a:endParaRPr>
          </a:p>
          <a:p>
            <a:r>
              <a:rPr lang="en-US" sz="1800" b="1" u="sng" dirty="0">
                <a:solidFill>
                  <a:srgbClr val="FFFFCC"/>
                </a:solidFill>
                <a:hlinkClick r:id="rId4"/>
              </a:rPr>
              <a:t>WWW.GRAY-ROBINSON.COM</a:t>
            </a:r>
            <a:endParaRPr lang="en-US" sz="1800" b="1" u="sng" dirty="0">
              <a:solidFill>
                <a:srgbClr val="FFFFCC"/>
              </a:solidFill>
            </a:endParaRPr>
          </a:p>
          <a:p>
            <a:endParaRPr lang="en-US" sz="2400" b="1" u="sng" dirty="0">
              <a:solidFill>
                <a:srgbClr val="FFFFCC"/>
              </a:solidFill>
            </a:endParaRPr>
          </a:p>
          <a:p>
            <a:endParaRPr lang="en-US" sz="2400" u="sng" dirty="0"/>
          </a:p>
        </p:txBody>
      </p:sp>
      <p:pic>
        <p:nvPicPr>
          <p:cNvPr id="1026" name="Picture 2" descr="C:\Users\gresnick\AppData\Local\Microsoft\Windows\Temporary Internet Files\Content.Outlook\2RW17TKV\image001 (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434" y="457200"/>
            <a:ext cx="2286000" cy="66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Any Questions?</a:t>
            </a:r>
          </a:p>
        </p:txBody>
      </p:sp>
      <p:pic>
        <p:nvPicPr>
          <p:cNvPr id="38918" name="Picture 6" descr="MCj038355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1736725" cy="381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Sttykkisholmur Iceland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1"/>
            <a:ext cx="6019800" cy="4191000"/>
          </a:xfrm>
        </p:spPr>
      </p:pic>
    </p:spTree>
    <p:extLst>
      <p:ext uri="{BB962C8B-B14F-4D97-AF65-F5344CB8AC3E}">
        <p14:creationId xmlns:p14="http://schemas.microsoft.com/office/powerpoint/2010/main" val="39851527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Rights of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Technology – Many Providers Are Now Seeking Access To ROW</a:t>
            </a:r>
          </a:p>
          <a:p>
            <a:r>
              <a:rPr lang="en-US" dirty="0" smtClean="0"/>
              <a:t>New Law – Or Non-Existent Law</a:t>
            </a:r>
          </a:p>
          <a:p>
            <a:pPr marL="457200" lvl="1" indent="0">
              <a:buNone/>
            </a:pPr>
            <a:r>
              <a:rPr lang="en-US" dirty="0" smtClean="0"/>
              <a:t>States and Local Governments Have Comprehensive Codes Addressing Regulation of Wireless Facilities on Private Property, But Many Do Not Address Access to ROW – and Thus Such Access Is Not Permitted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4879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3000" dirty="0" smtClean="0"/>
              <a:t>Section 6409(a) of Spectrum Act, (47 USC Section 1455) – Applies to Collocations) Including In ROW</a:t>
            </a:r>
          </a:p>
          <a:p>
            <a:r>
              <a:rPr lang="en-US" sz="3000" dirty="0" smtClean="0"/>
              <a:t>FCC Orders – Federal Restrictions Apply to Facilities in ROW</a:t>
            </a:r>
          </a:p>
          <a:p>
            <a:pPr lvl="1"/>
            <a:r>
              <a:rPr lang="en-US" sz="3000" dirty="0" smtClean="0"/>
              <a:t>Collocations May Be Treated Differently Than New Facilities</a:t>
            </a:r>
          </a:p>
          <a:p>
            <a:r>
              <a:rPr lang="en-US" sz="3000" dirty="0" smtClean="0"/>
              <a:t>Federal Courts – Allow Distinctions for New Facilities vs Collocation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721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State Law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States’ Laws Vary Widely With Respect to Local And State Control of ROW</a:t>
            </a:r>
          </a:p>
          <a:p>
            <a:r>
              <a:rPr lang="en-US" sz="2800" dirty="0" smtClean="0"/>
              <a:t>Florida State Roads  -- Controlled By FDOT Or FL Turnpike Authority</a:t>
            </a:r>
          </a:p>
          <a:p>
            <a:r>
              <a:rPr lang="en-US" sz="2800" dirty="0" smtClean="0"/>
              <a:t>Florida Statute Prohibits Local Governments From Entering Into Agreements for Communications Providers Access to ROW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3625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LAW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Must Treat Communications Providers in Competitively Neutral Manner</a:t>
            </a:r>
          </a:p>
          <a:p>
            <a:r>
              <a:rPr lang="en-US" sz="2700" dirty="0" smtClean="0"/>
              <a:t>Cannot Charge Fees If Providing Services in the Jurisdiction – Replaced Franchise Fees with CST</a:t>
            </a:r>
          </a:p>
          <a:p>
            <a:r>
              <a:rPr lang="en-US" sz="2700" dirty="0" smtClean="0"/>
              <a:t>Registration Process</a:t>
            </a:r>
          </a:p>
          <a:p>
            <a:pPr lvl="1"/>
            <a:r>
              <a:rPr lang="en-US" sz="2700" dirty="0" smtClean="0"/>
              <a:t>Insurance and Bond</a:t>
            </a:r>
          </a:p>
          <a:p>
            <a:pPr lvl="1"/>
            <a:r>
              <a:rPr lang="en-US" sz="2700" dirty="0" smtClean="0"/>
              <a:t>Authorizes Ability to Apply for Permit But Does Not Authorize Access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576782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Codes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Local Governments Receiving Applications to Install New Facilities in ROW</a:t>
            </a:r>
          </a:p>
          <a:p>
            <a:r>
              <a:rPr lang="en-US" sz="2900" dirty="0" smtClean="0"/>
              <a:t>Most Codes Do Not Address – Thus Not Allowed</a:t>
            </a:r>
          </a:p>
          <a:p>
            <a:r>
              <a:rPr lang="en-US" sz="2900" dirty="0" smtClean="0"/>
              <a:t>Policy Issues – Important Policy Consideration for Each Local Government Whether to Allow Wireless Facilities, and If So, Appropriate Regulations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903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for ROW</a:t>
            </a:r>
          </a:p>
          <a:p>
            <a:r>
              <a:rPr lang="en-US" dirty="0" smtClean="0"/>
              <a:t>Impacts to Residents / Businesses – Property Values, Noise, Lighting</a:t>
            </a:r>
          </a:p>
          <a:p>
            <a:r>
              <a:rPr lang="en-US" dirty="0" smtClean="0"/>
              <a:t>Aesthetics</a:t>
            </a:r>
          </a:p>
          <a:p>
            <a:r>
              <a:rPr lang="en-US" dirty="0" smtClean="0"/>
              <a:t>Availability </a:t>
            </a:r>
            <a:r>
              <a:rPr lang="en-US" dirty="0"/>
              <a:t>of Services and Other Properties Available</a:t>
            </a:r>
          </a:p>
          <a:p>
            <a:r>
              <a:rPr lang="en-US" dirty="0" smtClean="0"/>
              <a:t>Other Users of ROW</a:t>
            </a:r>
          </a:p>
          <a:p>
            <a:r>
              <a:rPr lang="en-US" dirty="0" smtClean="0"/>
              <a:t>Costs Incurred By Government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915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Strategies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If Colocation Opportunities Exist on Towers/Structures</a:t>
            </a:r>
          </a:p>
          <a:p>
            <a:r>
              <a:rPr lang="en-US" dirty="0" smtClean="0"/>
              <a:t>Local Government Property</a:t>
            </a:r>
          </a:p>
          <a:p>
            <a:r>
              <a:rPr lang="en-US" dirty="0" smtClean="0"/>
              <a:t>Private Property – Stealth Facilities; Infrastructure Incidental to Main Use of Property</a:t>
            </a:r>
          </a:p>
          <a:p>
            <a:r>
              <a:rPr lang="en-US" dirty="0" smtClean="0"/>
              <a:t>Consider Use of ROW If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852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338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         HetNet EXPO  Houston, TX, October 26, 2016   DAS &amp; SMALL CELL DEPLOYMENTS: PERSPECTIVES FROM LOCAL GOVERNMENTS</vt:lpstr>
      <vt:lpstr>Sttykkisholmur Iceland</vt:lpstr>
      <vt:lpstr>Access to Rights of Way</vt:lpstr>
      <vt:lpstr>Federal Law </vt:lpstr>
      <vt:lpstr>Importance of State Law </vt:lpstr>
      <vt:lpstr>FLORIDA LAW  </vt:lpstr>
      <vt:lpstr>Local Codes </vt:lpstr>
      <vt:lpstr>POLICY CONSIDERATIONS </vt:lpstr>
      <vt:lpstr>Possible Strategies  </vt:lpstr>
      <vt:lpstr>PowerPoint Presentation</vt:lpstr>
    </vt:vector>
  </TitlesOfParts>
  <Company>GrayRobinson, 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Process</dc:title>
  <dc:creator>GR</dc:creator>
  <cp:lastModifiedBy>GR</cp:lastModifiedBy>
  <cp:revision>48</cp:revision>
  <cp:lastPrinted>2016-10-19T15:00:59Z</cp:lastPrinted>
  <dcterms:created xsi:type="dcterms:W3CDTF">2007-06-14T19:36:07Z</dcterms:created>
  <dcterms:modified xsi:type="dcterms:W3CDTF">2016-10-25T20:42:45Z</dcterms:modified>
</cp:coreProperties>
</file>