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7" r:id="rId2"/>
    <p:sldId id="382" r:id="rId3"/>
    <p:sldId id="326" r:id="rId4"/>
    <p:sldId id="327" r:id="rId5"/>
    <p:sldId id="329" r:id="rId6"/>
    <p:sldId id="330" r:id="rId7"/>
    <p:sldId id="366" r:id="rId8"/>
    <p:sldId id="367" r:id="rId9"/>
    <p:sldId id="331" r:id="rId10"/>
    <p:sldId id="357" r:id="rId11"/>
    <p:sldId id="358" r:id="rId12"/>
    <p:sldId id="277" r:id="rId13"/>
    <p:sldId id="334" r:id="rId14"/>
    <p:sldId id="328" r:id="rId15"/>
    <p:sldId id="278" r:id="rId16"/>
    <p:sldId id="340" r:id="rId17"/>
    <p:sldId id="335" r:id="rId18"/>
    <p:sldId id="311" r:id="rId19"/>
    <p:sldId id="336" r:id="rId20"/>
    <p:sldId id="384" r:id="rId21"/>
    <p:sldId id="338" r:id="rId22"/>
    <p:sldId id="26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24" autoAdjust="0"/>
  </p:normalViewPr>
  <p:slideViewPr>
    <p:cSldViewPr snapToGrid="0">
      <p:cViewPr>
        <p:scale>
          <a:sx n="87" d="100"/>
          <a:sy n="87" d="100"/>
        </p:scale>
        <p:origin x="-1224" y="-57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DB1F0-CAAB-4D44-8EC3-A110C7C3B12C}" type="datetimeFigureOut">
              <a:rPr lang="en-US" smtClean="0"/>
              <a:pPr/>
              <a:t>12/2/2016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62E76-56E3-4422-89FA-34F6080C8063}" type="slidenum">
              <a:rPr lang="en-US" smtClean="0"/>
              <a:pPr/>
              <a:t>‹#›</a:t>
            </a:fld>
            <a:endParaRPr lang="en-US"/>
          </a:p>
        </p:txBody>
      </p:sp>
    </p:spTree>
    <p:extLst>
      <p:ext uri="{BB962C8B-B14F-4D97-AF65-F5344CB8AC3E}">
        <p14:creationId xmlns="" xmlns:p14="http://schemas.microsoft.com/office/powerpoint/2010/main" val="337948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32D802-D3BB-44B3-BB96-3822519DAB3D}" type="slidenum">
              <a:rPr lang="en-US" smtClean="0"/>
              <a:pPr/>
              <a:t>1</a:t>
            </a:fld>
            <a:endParaRPr lang="en-US"/>
          </a:p>
        </p:txBody>
      </p:sp>
    </p:spTree>
    <p:extLst>
      <p:ext uri="{BB962C8B-B14F-4D97-AF65-F5344CB8AC3E}">
        <p14:creationId xmlns="" xmlns:p14="http://schemas.microsoft.com/office/powerpoint/2010/main" val="3667862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 early on we identified the need for increased surveillance activities targeting</a:t>
            </a:r>
            <a:r>
              <a:rPr lang="en-US" baseline="0" dirty="0" smtClean="0"/>
              <a:t> Zika vectors so we purchased over 300 BG Sentinel Traps, which have been shown to be the most effective traps at collecting these particular mosquitoes.  We outfitted our Bronson Animal Disease Diagnostic Laboratory in </a:t>
            </a:r>
            <a:r>
              <a:rPr lang="en-US" baseline="0" dirty="0" err="1" smtClean="0"/>
              <a:t>Kissimee</a:t>
            </a:r>
            <a:r>
              <a:rPr lang="en-US" baseline="0" dirty="0" smtClean="0"/>
              <a:t> to perform multiplex RT-PRC assays for rapid detection of not only Zika, but Dengue and Chikungunya viruses as well. </a:t>
            </a:r>
            <a:endParaRPr lang="en-US" dirty="0"/>
          </a:p>
        </p:txBody>
      </p:sp>
      <p:sp>
        <p:nvSpPr>
          <p:cNvPr id="4" name="Slide Number Placeholder 3"/>
          <p:cNvSpPr>
            <a:spLocks noGrp="1"/>
          </p:cNvSpPr>
          <p:nvPr>
            <p:ph type="sldNum" sz="quarter" idx="10"/>
          </p:nvPr>
        </p:nvSpPr>
        <p:spPr/>
        <p:txBody>
          <a:bodyPr/>
          <a:lstStyle/>
          <a:p>
            <a:fld id="{2E32D802-D3BB-44B3-BB96-3822519DAB3D}" type="slidenum">
              <a:rPr lang="en-US" smtClean="0"/>
              <a:pPr/>
              <a:t>16</a:t>
            </a:fld>
            <a:endParaRPr lang="en-US"/>
          </a:p>
        </p:txBody>
      </p:sp>
    </p:spTree>
    <p:extLst>
      <p:ext uri="{BB962C8B-B14F-4D97-AF65-F5344CB8AC3E}">
        <p14:creationId xmlns="" xmlns:p14="http://schemas.microsoft.com/office/powerpoint/2010/main" val="1741894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Task Force will be deployed to conduct</a:t>
            </a:r>
            <a:r>
              <a:rPr lang="en-US" baseline="0" dirty="0" smtClean="0"/>
              <a:t> door-to-door sweeps or inspections of the case response area. We are going to primarily focus on the CREWS, as these are the positions you all will be filling. The other task force members are going to be floating around, but it’s the crew that is doing the boots on the ground door-to-door sweeps. </a:t>
            </a:r>
          </a:p>
          <a:p>
            <a:r>
              <a:rPr lang="en-US" baseline="0" dirty="0" smtClean="0"/>
              <a:t>The crew consists of the crew boss, one educational specialist (DoH) and 3, two man teams which consist of the person performing source reduction (you guys, FDACS staff) and the licensed applicator (local MCP is available or licensed contractor).</a:t>
            </a:r>
            <a:endParaRPr lang="en-US" dirty="0"/>
          </a:p>
        </p:txBody>
      </p:sp>
      <p:sp>
        <p:nvSpPr>
          <p:cNvPr id="4" name="Slide Number Placeholder 3"/>
          <p:cNvSpPr>
            <a:spLocks noGrp="1"/>
          </p:cNvSpPr>
          <p:nvPr>
            <p:ph type="sldNum" sz="quarter" idx="10"/>
          </p:nvPr>
        </p:nvSpPr>
        <p:spPr/>
        <p:txBody>
          <a:bodyPr/>
          <a:lstStyle/>
          <a:p>
            <a:fld id="{03E62E76-56E3-4422-89FA-34F6080C8063}" type="slidenum">
              <a:rPr lang="en-US" smtClean="0"/>
              <a:pPr/>
              <a:t>18</a:t>
            </a:fld>
            <a:endParaRPr lang="en-US"/>
          </a:p>
        </p:txBody>
      </p:sp>
    </p:spTree>
    <p:extLst>
      <p:ext uri="{BB962C8B-B14F-4D97-AF65-F5344CB8AC3E}">
        <p14:creationId xmlns="" xmlns:p14="http://schemas.microsoft.com/office/powerpoint/2010/main" val="65764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state health officer must then immediately notify the Commissioner of Agriculture of the threat</a:t>
            </a:r>
            <a:r>
              <a:rPr lang="en-US" baseline="0" dirty="0" smtClean="0"/>
              <a:t> to public health and he is then authorized to issue a mosquito declaration in those counties in need of additional mosquito control measures, as per FL Statute 388.45(1).  Upon the identification of the first locally acquired case of Zika in Florida, Agricultural Commissioner, Adam H. Putnam issued a Mosquito Declaration for Florida on July 29. This was the first case of local Zika transmission in the Continental United States</a:t>
            </a:r>
            <a:endParaRPr lang="en-US" dirty="0"/>
          </a:p>
        </p:txBody>
      </p:sp>
      <p:sp>
        <p:nvSpPr>
          <p:cNvPr id="4" name="Slide Number Placeholder 3"/>
          <p:cNvSpPr>
            <a:spLocks noGrp="1"/>
          </p:cNvSpPr>
          <p:nvPr>
            <p:ph type="sldNum" sz="quarter" idx="10"/>
          </p:nvPr>
        </p:nvSpPr>
        <p:spPr/>
        <p:txBody>
          <a:bodyPr/>
          <a:lstStyle/>
          <a:p>
            <a:fld id="{2E32D802-D3BB-44B3-BB96-3822519DAB3D}" type="slidenum">
              <a:rPr lang="en-US" smtClean="0"/>
              <a:pPr/>
              <a:t>3</a:t>
            </a:fld>
            <a:endParaRPr lang="en-US"/>
          </a:p>
        </p:txBody>
      </p:sp>
    </p:spTree>
    <p:extLst>
      <p:ext uri="{BB962C8B-B14F-4D97-AF65-F5344CB8AC3E}">
        <p14:creationId xmlns="" xmlns:p14="http://schemas.microsoft.com/office/powerpoint/2010/main" val="2895663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map shows Zika incidence as of yesterday</a:t>
            </a:r>
            <a:r>
              <a:rPr lang="en-US" baseline="0" dirty="0" smtClean="0"/>
              <a:t> (9/23/16) and shows the counties with confirmed, Zika cases. We are now up to 683 TRAVEL associated cases, 95 locally acquired cases (in 4 counties; Miami-Dade, Broward, Palm Beach, and Pinellas), 90 additional cases involving pregnant women, and 10 out of state cases (non-Florida residents) . Bringing the grand total of Zika cases in FL to 878! We are the only state in CONUS in which local transmission is occurring, meaning that our local mosquitoes are becoming infected from biting infected humans. </a:t>
            </a:r>
            <a:endParaRPr lang="en-US" dirty="0"/>
          </a:p>
        </p:txBody>
      </p:sp>
      <p:sp>
        <p:nvSpPr>
          <p:cNvPr id="4" name="Slide Number Placeholder 3"/>
          <p:cNvSpPr>
            <a:spLocks noGrp="1"/>
          </p:cNvSpPr>
          <p:nvPr>
            <p:ph type="sldNum" sz="quarter" idx="10"/>
          </p:nvPr>
        </p:nvSpPr>
        <p:spPr/>
        <p:txBody>
          <a:bodyPr/>
          <a:lstStyle/>
          <a:p>
            <a:fld id="{2E32D802-D3BB-44B3-BB96-3822519DAB3D}" type="slidenum">
              <a:rPr lang="en-US" smtClean="0"/>
              <a:pPr/>
              <a:t>4</a:t>
            </a:fld>
            <a:endParaRPr lang="en-US"/>
          </a:p>
        </p:txBody>
      </p:sp>
    </p:spTree>
    <p:extLst>
      <p:ext uri="{BB962C8B-B14F-4D97-AF65-F5344CB8AC3E}">
        <p14:creationId xmlns="" xmlns:p14="http://schemas.microsoft.com/office/powerpoint/2010/main" val="81632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Upon the identification of the first locally acquired cases of Zika in Florida, Agricultural Commissioner, Adam H. Putnam issued a Mosquito Declaration for Florida on July 29. This was the first case of local Zika transmission in the Continental United States and since that time 2 areas of active transmission have been identified within Miami-Dade county. The Declaration was re-issued on Sept 9</a:t>
            </a:r>
            <a:r>
              <a:rPr lang="en-US" baseline="30000" dirty="0" smtClean="0"/>
              <a:t>th</a:t>
            </a:r>
            <a:r>
              <a:rPr lang="en-US" baseline="0" dirty="0" smtClean="0"/>
              <a:t> and authorized additional aggressive ameliorative mosquito control measures to be conducted within a minimum of a 200-yard radius of a case patient’s home at a minimum of once per week for 45 days. Such additional aggressive measures include source reduction, treating habitats with long-lasting larvicides, performing adult mosquito control whether it be spatial or residual, conducting surveillance, and educating residents on Zika virus and limiting their exposure to mosquitoes. </a:t>
            </a:r>
            <a:endParaRPr lang="en-US" dirty="0"/>
          </a:p>
        </p:txBody>
      </p:sp>
      <p:sp>
        <p:nvSpPr>
          <p:cNvPr id="4" name="Slide Number Placeholder 3"/>
          <p:cNvSpPr>
            <a:spLocks noGrp="1"/>
          </p:cNvSpPr>
          <p:nvPr>
            <p:ph type="sldNum" sz="quarter" idx="10"/>
          </p:nvPr>
        </p:nvSpPr>
        <p:spPr/>
        <p:txBody>
          <a:bodyPr/>
          <a:lstStyle/>
          <a:p>
            <a:fld id="{2E32D802-D3BB-44B3-BB96-3822519DAB3D}" type="slidenum">
              <a:rPr lang="en-US" smtClean="0"/>
              <a:pPr/>
              <a:t>5</a:t>
            </a:fld>
            <a:endParaRPr lang="en-US"/>
          </a:p>
        </p:txBody>
      </p:sp>
    </p:spTree>
    <p:extLst>
      <p:ext uri="{BB962C8B-B14F-4D97-AF65-F5344CB8AC3E}">
        <p14:creationId xmlns="" xmlns:p14="http://schemas.microsoft.com/office/powerpoint/2010/main" val="133065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map shows the locations of the positive mosquito pools collected on Miami Beach.</a:t>
            </a:r>
            <a:endParaRPr lang="en-US" dirty="0"/>
          </a:p>
        </p:txBody>
      </p:sp>
      <p:sp>
        <p:nvSpPr>
          <p:cNvPr id="4" name="Slide Number Placeholder 3"/>
          <p:cNvSpPr>
            <a:spLocks noGrp="1"/>
          </p:cNvSpPr>
          <p:nvPr>
            <p:ph type="sldNum" sz="quarter" idx="10"/>
          </p:nvPr>
        </p:nvSpPr>
        <p:spPr/>
        <p:txBody>
          <a:bodyPr/>
          <a:lstStyle/>
          <a:p>
            <a:fld id="{03E62E76-56E3-4422-89FA-34F6080C8063}" type="slidenum">
              <a:rPr lang="en-US" smtClean="0"/>
              <a:pPr/>
              <a:t>8</a:t>
            </a:fld>
            <a:endParaRPr lang="en-US"/>
          </a:p>
        </p:txBody>
      </p:sp>
    </p:spTree>
    <p:extLst>
      <p:ext uri="{BB962C8B-B14F-4D97-AF65-F5344CB8AC3E}">
        <p14:creationId xmlns="" xmlns:p14="http://schemas.microsoft.com/office/powerpoint/2010/main" val="811309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a:t>
            </a:r>
            <a:r>
              <a:rPr lang="en-US" baseline="0" dirty="0" smtClean="0"/>
              <a:t> been working with the mosquito control programs since we heard of the first case at the end of January and working with them very closely to ensure the proper control measures are being taken. </a:t>
            </a:r>
            <a:r>
              <a:rPr lang="en-US" dirty="0" smtClean="0"/>
              <a:t>Since the Monday</a:t>
            </a:r>
            <a:r>
              <a:rPr lang="en-US" baseline="0" dirty="0" smtClean="0"/>
              <a:t> following the Declaration, we’ve held a recurring conference call with the affected counties having confirmed cases. The purpose of this call is to open and maintain active lines of communication, identify resource needs and limitations the MCPs are facing, and one of the first things that really came out of the early meetings was that these calls served as a great forum to facilitate sharing of equipment or regional expertise. We expanded the call to include ALL MCPs on April 25</a:t>
            </a:r>
            <a:r>
              <a:rPr lang="en-US" baseline="30000" dirty="0" smtClean="0"/>
              <a:t>th</a:t>
            </a:r>
            <a:r>
              <a:rPr lang="en-US" baseline="0" dirty="0" smtClean="0"/>
              <a:t>. FDoH and </a:t>
            </a:r>
            <a:r>
              <a:rPr lang="en-US" baseline="0" dirty="0" err="1" smtClean="0"/>
              <a:t>FDEP</a:t>
            </a:r>
            <a:r>
              <a:rPr lang="en-US" baseline="0" dirty="0" smtClean="0"/>
              <a:t> participate as well. </a:t>
            </a:r>
          </a:p>
          <a:p>
            <a:endParaRPr lang="en-US" baseline="0" dirty="0" smtClean="0"/>
          </a:p>
        </p:txBody>
      </p:sp>
      <p:sp>
        <p:nvSpPr>
          <p:cNvPr id="4" name="Slide Number Placeholder 3"/>
          <p:cNvSpPr>
            <a:spLocks noGrp="1"/>
          </p:cNvSpPr>
          <p:nvPr>
            <p:ph type="sldNum" sz="quarter" idx="10"/>
          </p:nvPr>
        </p:nvSpPr>
        <p:spPr/>
        <p:txBody>
          <a:bodyPr/>
          <a:lstStyle/>
          <a:p>
            <a:fld id="{2E32D802-D3BB-44B3-BB96-3822519DAB3D}" type="slidenum">
              <a:rPr lang="en-US" smtClean="0"/>
              <a:pPr/>
              <a:t>10</a:t>
            </a:fld>
            <a:endParaRPr lang="en-US"/>
          </a:p>
        </p:txBody>
      </p:sp>
    </p:spTree>
    <p:extLst>
      <p:ext uri="{BB962C8B-B14F-4D97-AF65-F5344CB8AC3E}">
        <p14:creationId xmlns="" xmlns:p14="http://schemas.microsoft.com/office/powerpoint/2010/main" val="2088807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our main duties at the FDACS is to provide technical guidance to MCPs on</a:t>
            </a:r>
            <a:r>
              <a:rPr lang="en-US" baseline="0" dirty="0" smtClean="0"/>
              <a:t> best management strategies for combating these specific Zika vectors, which we will talk a little bit more about in a few minutes. We’ve held 9 regional workshops throughout FL in the past month for MCPs and local DoH.</a:t>
            </a:r>
          </a:p>
          <a:p>
            <a:endParaRPr lang="en-US" baseline="0" dirty="0" smtClean="0"/>
          </a:p>
          <a:p>
            <a:r>
              <a:rPr lang="en-US" baseline="0" dirty="0" smtClean="0"/>
              <a:t>We also held 2 workshops for pest control operators, first of which was held in Orlando back in April. Some Pest control operators offer mosquito control services to home owners, but they don’t specifically focus on these vector species. So this training event was designed to sort of bridge that gap between public health mosquito control and pest control companies who happen to offer mosquito control services as part of a contract for pest control around homes. There is a potential use for the pest control operators to be utilized as additional manpower in supplemental mosquito control response if needed. </a:t>
            </a:r>
          </a:p>
          <a:p>
            <a:endParaRPr lang="en-US" baseline="0" dirty="0" smtClean="0"/>
          </a:p>
          <a:p>
            <a:r>
              <a:rPr lang="en-US" baseline="0" dirty="0" smtClean="0"/>
              <a:t>And We’ve held a series of webinars like this one for Department of Health Environmental Health staff, Florida beekeepers, and national Emergency management folks.</a:t>
            </a:r>
            <a:endParaRPr lang="en-US" dirty="0"/>
          </a:p>
        </p:txBody>
      </p:sp>
      <p:sp>
        <p:nvSpPr>
          <p:cNvPr id="4" name="Slide Number Placeholder 3"/>
          <p:cNvSpPr>
            <a:spLocks noGrp="1"/>
          </p:cNvSpPr>
          <p:nvPr>
            <p:ph type="sldNum" sz="quarter" idx="10"/>
          </p:nvPr>
        </p:nvSpPr>
        <p:spPr/>
        <p:txBody>
          <a:bodyPr/>
          <a:lstStyle/>
          <a:p>
            <a:fld id="{2E32D802-D3BB-44B3-BB96-3822519DAB3D}" type="slidenum">
              <a:rPr lang="en-US" smtClean="0"/>
              <a:pPr/>
              <a:t>11</a:t>
            </a:fld>
            <a:endParaRPr lang="en-US"/>
          </a:p>
        </p:txBody>
      </p:sp>
    </p:spTree>
    <p:extLst>
      <p:ext uri="{BB962C8B-B14F-4D97-AF65-F5344CB8AC3E}">
        <p14:creationId xmlns="" xmlns:p14="http://schemas.microsoft.com/office/powerpoint/2010/main" val="3499701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Controlling AAEG/ALBO absolutely requires</a:t>
            </a:r>
            <a:r>
              <a:rPr lang="en-US" baseline="0" dirty="0" smtClean="0"/>
              <a:t> a fully comprehensive, integrated mosquito management regime which includes public education, source reduction, pesticide application in larviciding, targeted adulticiding, and surveillance!! Pesticide applications will be performed by licensed applicator. If there is a local MCP in the county, they will be performing the applications. Otherwise we will be contracting this work out to a licensed professional.</a:t>
            </a:r>
            <a:endParaRPr lang="en-US" dirty="0"/>
          </a:p>
        </p:txBody>
      </p:sp>
      <p:sp>
        <p:nvSpPr>
          <p:cNvPr id="4" name="Slide Number Placeholder 3"/>
          <p:cNvSpPr>
            <a:spLocks noGrp="1"/>
          </p:cNvSpPr>
          <p:nvPr>
            <p:ph type="sldNum" sz="quarter" idx="10"/>
          </p:nvPr>
        </p:nvSpPr>
        <p:spPr/>
        <p:txBody>
          <a:bodyPr/>
          <a:lstStyle/>
          <a:p>
            <a:fld id="{03E62E76-56E3-4422-89FA-34F6080C8063}" type="slidenum">
              <a:rPr lang="en-US" smtClean="0"/>
              <a:pPr/>
              <a:t>12</a:t>
            </a:fld>
            <a:endParaRPr lang="en-US"/>
          </a:p>
        </p:txBody>
      </p:sp>
    </p:spTree>
    <p:extLst>
      <p:ext uri="{BB962C8B-B14F-4D97-AF65-F5344CB8AC3E}">
        <p14:creationId xmlns="" xmlns:p14="http://schemas.microsoft.com/office/powerpoint/2010/main" val="1333262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 early on we identified the need for increased surveillance activities targeting</a:t>
            </a:r>
            <a:r>
              <a:rPr lang="en-US" baseline="0" dirty="0" smtClean="0"/>
              <a:t> Zika vectors so we purchased over 300 BG Sentinel Traps, which have been shown to be the most effective traps at collecting these particular mosquitoes.  We outfitted our Bronson Animal Disease Diagnostic Laboratory in </a:t>
            </a:r>
            <a:r>
              <a:rPr lang="en-US" baseline="0" dirty="0" err="1" smtClean="0"/>
              <a:t>Kissimee</a:t>
            </a:r>
            <a:r>
              <a:rPr lang="en-US" baseline="0" dirty="0" smtClean="0"/>
              <a:t> to perform multiplex RT-PRC assays for rapid detection of not only Zika, but Dengue and Chikungunya viruses as well. </a:t>
            </a:r>
            <a:endParaRPr lang="en-US" dirty="0"/>
          </a:p>
        </p:txBody>
      </p:sp>
      <p:sp>
        <p:nvSpPr>
          <p:cNvPr id="4" name="Slide Number Placeholder 3"/>
          <p:cNvSpPr>
            <a:spLocks noGrp="1"/>
          </p:cNvSpPr>
          <p:nvPr>
            <p:ph type="sldNum" sz="quarter" idx="10"/>
          </p:nvPr>
        </p:nvSpPr>
        <p:spPr/>
        <p:txBody>
          <a:bodyPr/>
          <a:lstStyle/>
          <a:p>
            <a:fld id="{2E32D802-D3BB-44B3-BB96-3822519DAB3D}" type="slidenum">
              <a:rPr lang="en-US" smtClean="0"/>
              <a:pPr/>
              <a:t>14</a:t>
            </a:fld>
            <a:endParaRPr lang="en-US"/>
          </a:p>
        </p:txBody>
      </p:sp>
    </p:spTree>
    <p:extLst>
      <p:ext uri="{BB962C8B-B14F-4D97-AF65-F5344CB8AC3E}">
        <p14:creationId xmlns="" xmlns:p14="http://schemas.microsoft.com/office/powerpoint/2010/main" val="1741894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pPr/>
              <a:t>12/2/2016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pPr/>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pPr/>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pPr/>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pPr/>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pPr/>
              <a:t>12/2/2016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pPr/>
              <a:t>12/2/2016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pPr/>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pPr/>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Clr>
                <a:srgbClr val="00CC00"/>
              </a:buClr>
              <a:defRPr/>
            </a:lvl2pPr>
            <a:lvl3pPr>
              <a:buClr>
                <a:schemeClr val="accent6"/>
              </a:buClr>
              <a:defRPr/>
            </a:lvl3pPr>
            <a:lvl4pPr>
              <a:buClr>
                <a:srgbClr val="00B0F0"/>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pPr/>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pPr/>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pPr/>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pPr/>
              <a:t>12/2/2016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pPr/>
              <a:t>12/2/2016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pPr/>
              <a:t>12/2/2016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pPr/>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pPr/>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pPr/>
              <a:t>12/2/2016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y4rCK-6fLAhWD8x4KHcQ7B3cQjRwIBw&amp;url=http://www.sltrib.com/home/2100263-155/millions-of-gmo-insects-could-be&amp;bvm=bv.116274245,d.dmo&amp;psig=AFQjCNHLm-PEkNtLroALD46Io2nyt-dkJA&amp;ust=1457212851205833" TargetMode="External"/><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hqNTz-afLAhVFJB4KHST8Ci4QjRwIBw&amp;url=http://www.mosquito.org/control&amp;bvm=bv.116274245,d.dmo&amp;psig=AFQjCNES9gPxdhiSO8DGIH1lu-rSKnJmYw&amp;ust=1457212535436405" TargetMode="External"/><Relationship Id="rId11" Type="http://schemas.openxmlformats.org/officeDocument/2006/relationships/image" Target="../media/image16.jpeg"/><Relationship Id="rId5" Type="http://schemas.openxmlformats.org/officeDocument/2006/relationships/image" Target="../media/image13.jpeg"/><Relationship Id="rId10" Type="http://schemas.openxmlformats.org/officeDocument/2006/relationships/hyperlink" Target="http://www.google.com/url?sa=i&amp;rct=j&amp;q=&amp;esrc=s&amp;source=images&amp;cd=&amp;cad=rja&amp;uact=8&amp;ved=0ahUKEwjk48Hp-6fLAhWD9x4KHbNbAjAQjRwIBQ&amp;url=http://www.floridahealth.gov/diseases-and-conditions/mosquito-borne-diseases/_documents/mosquito-control-measures-chik.pdf&amp;bvm=bv.116274245,d.dmo&amp;psig=AFQjCNEI4YrL90WtV8AQ5MGSZj5gNbKrAQ&amp;ust=1457212660602010" TargetMode="External"/><Relationship Id="rId4" Type="http://schemas.openxmlformats.org/officeDocument/2006/relationships/hyperlink" Target="http://www.google.com/url?sa=i&amp;rct=j&amp;q=&amp;esrc=s&amp;source=images&amp;cd=&amp;cad=rja&amp;uact=8&amp;ved=0ahUKEwjEiMms-afLAhVFGh4KHXxBAyEQjRwIBw&amp;url=http://www.mosquitosrepellent.com/How-to-Avoid-Mosquito-Bites.html&amp;bvm=bv.116274245,d.dmo&amp;psig=AFQjCNEwgCe11ifDm1ICS01Oy6_aOa4l9Q&amp;ust=1457212394915151" TargetMode="External"/><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com/url?sa=i&amp;rct=j&amp;q=&amp;esrc=s&amp;source=images&amp;cd=&amp;cad=rja&amp;uact=8&amp;ved=0ahUKEwiR7c2Rw4rQAhXB7iYKHUuqDgwQjRwIBw&amp;url=http://www.cdsporch.org/archives/403&amp;psig=AFQjCNFpBlbI3SBKpx2Z7UxgSA5aw7g5Iw&amp;ust=1478191630893487"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fj5fx9KfLAhWBXB4KHUyQCw8QjRwIBw&amp;url=http://trampamosquito.com/ingles/mas-info/BG-sentinel.php&amp;psig=AFQjCNFdbPl5WbX2nDYEbJsUpB12biSW8Q&amp;ust=1457210842248873"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F94Ki-4zQAhXDQSYKHe7tBIgQjRwIBw&amp;url=http://tampa.cbslocal.com/2016/07/21/florida-mosquitoes-being-tested-for-zika-to-confirm-us-bite/&amp;bvm=bv.137132246,d.eWE&amp;psig=AFQjCNFvYU5p4UinUdgYi_P-8n9r6N1G_Q&amp;ust=1478275417032829" TargetMode="External"/><Relationship Id="rId5" Type="http://schemas.openxmlformats.org/officeDocument/2006/relationships/image" Target="../media/image20.jpeg"/><Relationship Id="rId4" Type="http://schemas.openxmlformats.org/officeDocument/2006/relationships/hyperlink" Target="https://www.hccfl.edu/onlineathcc/archives/dm-spr12-7.htm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www.google.com/url?sa=i&amp;rct=j&amp;q=&amp;esrc=s&amp;source=images&amp;cd=&amp;cad=rja&amp;uact=8&amp;ved=0ahUKEwi6kYaq54zQAhWGSSYKHaAjCNgQjRwIBw&amp;url=http://www.cnn.com/2016/02/24/health/zika-confirmed-in-pregnant-women-in-florida/&amp;bvm=bv.137132246,d.eWE&amp;psig=AFQjCNGxU8pREZ5Gx4aZilLVoCHjYUq0hA&amp;ust=147827002867410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z8PjW6ozQAhXBMSYKHXgsA2oQjRwIBw&amp;url=http://floridapolitics.com/archives/211579-adam-putnam-talks-traps-mosquitoes-test-zika-virus&amp;bvm=bv.137132246,d.eWE&amp;psig=AFQjCNFpnWEcIgb1aRAPkt02BOQON_sRWQ&amp;ust=147827087376964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7705" y="256032"/>
            <a:ext cx="11531194" cy="5661965"/>
          </a:xfrm>
        </p:spPr>
        <p:txBody>
          <a:bodyPr>
            <a:normAutofit/>
          </a:bodyPr>
          <a:lstStyle/>
          <a:p>
            <a:pPr algn="ctr"/>
            <a:r>
              <a:rPr lang="en-US" sz="5600" b="1" dirty="0" smtClean="0">
                <a:effectLst>
                  <a:outerShdw blurRad="38100" dist="38100" dir="2700000" algn="tl">
                    <a:srgbClr val="000000">
                      <a:alpha val="43137"/>
                    </a:srgbClr>
                  </a:outerShdw>
                </a:effectLst>
              </a:rPr>
              <a:t>2016 Zika Case Response from a State Perspective</a:t>
            </a:r>
          </a:p>
          <a:p>
            <a:pPr algn="ctr"/>
            <a:endParaRPr lang="en-US" sz="4700" b="1" dirty="0">
              <a:effectLst>
                <a:outerShdw blurRad="38100" dist="38100" dir="2700000" algn="tl">
                  <a:srgbClr val="000000">
                    <a:alpha val="43137"/>
                  </a:srgbClr>
                </a:outerShdw>
              </a:effectLst>
            </a:endParaRPr>
          </a:p>
          <a:p>
            <a:pPr algn="ctr"/>
            <a:r>
              <a:rPr lang="en-US" sz="5200" b="1" dirty="0">
                <a:solidFill>
                  <a:srgbClr val="00CC00"/>
                </a:solidFill>
                <a:effectLst>
                  <a:outerShdw blurRad="38100" dist="38100" dir="2700000" algn="tl">
                    <a:srgbClr val="000000">
                      <a:alpha val="43137"/>
                    </a:srgbClr>
                  </a:outerShdw>
                </a:effectLst>
              </a:rPr>
              <a:t>Adriane Rogers</a:t>
            </a:r>
          </a:p>
          <a:p>
            <a:pPr algn="ctr"/>
            <a:r>
              <a:rPr lang="en-US" b="1" dirty="0">
                <a:solidFill>
                  <a:schemeClr val="tx2"/>
                </a:solidFill>
                <a:effectLst>
                  <a:outerShdw blurRad="38100" dist="38100" dir="2700000" algn="tl">
                    <a:srgbClr val="000000">
                      <a:alpha val="43137"/>
                    </a:srgbClr>
                  </a:outerShdw>
                </a:effectLst>
              </a:rPr>
              <a:t>Medical Entomologist</a:t>
            </a:r>
          </a:p>
          <a:p>
            <a:pPr algn="ctr"/>
            <a:r>
              <a:rPr lang="en-US" b="1" dirty="0" smtClean="0">
                <a:solidFill>
                  <a:schemeClr val="tx2"/>
                </a:solidFill>
                <a:effectLst>
                  <a:outerShdw blurRad="38100" dist="38100" dir="2700000" algn="tl">
                    <a:srgbClr val="000000">
                      <a:alpha val="43137"/>
                    </a:srgbClr>
                  </a:outerShdw>
                </a:effectLst>
              </a:rPr>
              <a:t>Entomology and Pest Control Section</a:t>
            </a:r>
            <a:endParaRPr lang="en-US" b="1" dirty="0">
              <a:solidFill>
                <a:schemeClr val="tx2"/>
              </a:solidFill>
              <a:effectLst>
                <a:outerShdw blurRad="38100" dist="38100" dir="2700000" algn="tl">
                  <a:srgbClr val="000000">
                    <a:alpha val="43137"/>
                  </a:srgbClr>
                </a:outerShdw>
              </a:effectLst>
            </a:endParaRPr>
          </a:p>
          <a:p>
            <a:pPr algn="ctr"/>
            <a:r>
              <a:rPr lang="en-US" b="1" dirty="0">
                <a:solidFill>
                  <a:schemeClr val="tx2"/>
                </a:solidFill>
                <a:effectLst>
                  <a:outerShdw blurRad="38100" dist="38100" dir="2700000" algn="tl">
                    <a:srgbClr val="000000">
                      <a:alpha val="43137"/>
                    </a:srgbClr>
                  </a:outerShdw>
                </a:effectLst>
              </a:rPr>
              <a:t>Bureau of Scientific Evaluation and Technical Assistance</a:t>
            </a:r>
          </a:p>
          <a:p>
            <a:pPr algn="ctr"/>
            <a:r>
              <a:rPr lang="en-US" b="1" dirty="0">
                <a:solidFill>
                  <a:schemeClr val="tx2"/>
                </a:solidFill>
                <a:effectLst>
                  <a:outerShdw blurRad="38100" dist="38100" dir="2700000" algn="tl">
                    <a:srgbClr val="000000">
                      <a:alpha val="43137"/>
                    </a:srgbClr>
                  </a:outerShdw>
                </a:effectLst>
              </a:rPr>
              <a:t>Division of Agricultural Environmental Servi</a:t>
            </a:r>
            <a:r>
              <a:rPr lang="en-US" b="1" dirty="0">
                <a:effectLst>
                  <a:outerShdw blurRad="38100" dist="38100" dir="2700000" algn="tl">
                    <a:srgbClr val="000000">
                      <a:alpha val="43137"/>
                    </a:srgbClr>
                  </a:outerShdw>
                </a:effectLst>
              </a:rPr>
              <a:t>ces</a:t>
            </a:r>
          </a:p>
        </p:txBody>
      </p:sp>
      <p:pic>
        <p:nvPicPr>
          <p:cNvPr id="5" name="Picture 4" descr="Powerpoint Footer.png"/>
          <p:cNvPicPr/>
          <p:nvPr/>
        </p:nvPicPr>
        <p:blipFill>
          <a:blip r:embed="rId3" cstate="print"/>
          <a:srcRect/>
          <a:stretch>
            <a:fillRect/>
          </a:stretch>
        </p:blipFill>
        <p:spPr bwMode="auto">
          <a:xfrm>
            <a:off x="0" y="5179162"/>
            <a:ext cx="12113971" cy="1678838"/>
          </a:xfrm>
          <a:prstGeom prst="rect">
            <a:avLst/>
          </a:prstGeom>
          <a:noFill/>
          <a:ln w="9525">
            <a:noFill/>
            <a:miter lim="800000"/>
            <a:headEnd/>
            <a:tailEnd/>
          </a:ln>
        </p:spPr>
      </p:pic>
    </p:spTree>
    <p:extLst>
      <p:ext uri="{BB962C8B-B14F-4D97-AF65-F5344CB8AC3E}">
        <p14:creationId xmlns="" xmlns:p14="http://schemas.microsoft.com/office/powerpoint/2010/main" val="3232824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47800"/>
          </a:xfrm>
        </p:spPr>
        <p:txBody>
          <a:bodyPr/>
          <a:lstStyle/>
          <a:p>
            <a:pPr algn="ctr"/>
            <a:r>
              <a:rPr lang="en-US" b="1" dirty="0" smtClean="0">
                <a:effectLst>
                  <a:outerShdw blurRad="38100" dist="38100" dir="2700000" algn="tl">
                    <a:srgbClr val="000000">
                      <a:alpha val="43137"/>
                    </a:srgbClr>
                  </a:outerShdw>
                </a:effectLst>
              </a:rPr>
              <a:t>Outreach to Affected Counties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72143" y="1524000"/>
            <a:ext cx="11919858" cy="5334000"/>
          </a:xfrm>
        </p:spPr>
        <p:txBody>
          <a:bodyPr>
            <a:normAutofit/>
          </a:bodyPr>
          <a:lstStyle/>
          <a:p>
            <a:pPr>
              <a:buClr>
                <a:srgbClr val="00CC00"/>
              </a:buClr>
              <a:buSzPct val="95000"/>
            </a:pPr>
            <a:r>
              <a:rPr lang="en-US" sz="3200" b="1" dirty="0" smtClean="0">
                <a:solidFill>
                  <a:schemeClr val="tx1">
                    <a:lumMod val="95000"/>
                  </a:schemeClr>
                </a:solidFill>
                <a:effectLst>
                  <a:outerShdw blurRad="38100" dist="38100" dir="2700000" algn="tl">
                    <a:srgbClr val="000000">
                      <a:alpha val="43137"/>
                    </a:srgbClr>
                  </a:outerShdw>
                </a:effectLst>
              </a:rPr>
              <a:t>Host recurring call with affected counties</a:t>
            </a:r>
          </a:p>
          <a:p>
            <a:pPr lvl="1">
              <a:buClr>
                <a:schemeClr val="accent6"/>
              </a:buClr>
              <a:buSzPct val="70000"/>
            </a:pPr>
            <a:r>
              <a:rPr lang="en-US" sz="2800" b="1" dirty="0" smtClean="0">
                <a:solidFill>
                  <a:schemeClr val="tx1">
                    <a:lumMod val="95000"/>
                  </a:schemeClr>
                </a:solidFill>
                <a:effectLst>
                  <a:outerShdw blurRad="38100" dist="38100" dir="2700000" algn="tl">
                    <a:srgbClr val="000000">
                      <a:alpha val="43137"/>
                    </a:srgbClr>
                  </a:outerShdw>
                </a:effectLst>
              </a:rPr>
              <a:t>Open and maintain active lines of communication</a:t>
            </a:r>
          </a:p>
          <a:p>
            <a:pPr lvl="1">
              <a:buClr>
                <a:schemeClr val="accent6"/>
              </a:buClr>
              <a:buSzPct val="70000"/>
            </a:pPr>
            <a:r>
              <a:rPr lang="en-US" sz="2800" b="1" dirty="0" smtClean="0">
                <a:solidFill>
                  <a:schemeClr val="tx1">
                    <a:lumMod val="95000"/>
                  </a:schemeClr>
                </a:solidFill>
                <a:effectLst>
                  <a:outerShdw blurRad="38100" dist="38100" dir="2700000" algn="tl">
                    <a:srgbClr val="000000">
                      <a:alpha val="43137"/>
                    </a:srgbClr>
                  </a:outerShdw>
                </a:effectLst>
              </a:rPr>
              <a:t>Identify resource needs and limitations</a:t>
            </a:r>
          </a:p>
          <a:p>
            <a:pPr lvl="1">
              <a:buClr>
                <a:schemeClr val="accent6"/>
              </a:buClr>
              <a:buSzPct val="70000"/>
            </a:pPr>
            <a:r>
              <a:rPr lang="en-US" sz="2800" b="1" dirty="0" smtClean="0">
                <a:solidFill>
                  <a:schemeClr val="tx1">
                    <a:lumMod val="95000"/>
                  </a:schemeClr>
                </a:solidFill>
                <a:effectLst>
                  <a:outerShdw blurRad="38100" dist="38100" dir="2700000" algn="tl">
                    <a:srgbClr val="000000">
                      <a:alpha val="43137"/>
                    </a:srgbClr>
                  </a:outerShdw>
                </a:effectLst>
              </a:rPr>
              <a:t>Facilitate communication between programs</a:t>
            </a:r>
          </a:p>
          <a:p>
            <a:pPr lvl="2">
              <a:buClr>
                <a:srgbClr val="00B0F0"/>
              </a:buClr>
              <a:buSzPct val="80000"/>
            </a:pPr>
            <a:r>
              <a:rPr lang="en-US" sz="2600" b="1" dirty="0" smtClean="0">
                <a:solidFill>
                  <a:schemeClr val="tx1">
                    <a:lumMod val="95000"/>
                  </a:schemeClr>
                </a:solidFill>
                <a:effectLst>
                  <a:outerShdw blurRad="38100" dist="38100" dir="2700000" algn="tl">
                    <a:srgbClr val="000000">
                      <a:alpha val="43137"/>
                    </a:srgbClr>
                  </a:outerShdw>
                </a:effectLst>
              </a:rPr>
              <a:t>Sharing of mosquito control expertise</a:t>
            </a:r>
          </a:p>
          <a:p>
            <a:pPr lvl="1">
              <a:buClr>
                <a:schemeClr val="accent6"/>
              </a:buClr>
              <a:buSzPct val="70000"/>
            </a:pPr>
            <a:r>
              <a:rPr lang="en-US" sz="2800" b="1" dirty="0" smtClean="0">
                <a:solidFill>
                  <a:schemeClr val="tx1">
                    <a:lumMod val="95000"/>
                  </a:schemeClr>
                </a:solidFill>
                <a:effectLst>
                  <a:outerShdw blurRad="38100" dist="38100" dir="2700000" algn="tl">
                    <a:srgbClr val="000000">
                      <a:alpha val="43137"/>
                    </a:srgbClr>
                  </a:outerShdw>
                </a:effectLst>
              </a:rPr>
              <a:t>Initially 4 affected counties</a:t>
            </a:r>
          </a:p>
          <a:p>
            <a:pPr lvl="2">
              <a:buClr>
                <a:srgbClr val="00B0F0"/>
              </a:buClr>
              <a:buSzPct val="70000"/>
            </a:pPr>
            <a:r>
              <a:rPr lang="en-US" sz="2600" b="1" dirty="0" smtClean="0">
                <a:solidFill>
                  <a:schemeClr val="tx1">
                    <a:lumMod val="95000"/>
                  </a:schemeClr>
                </a:solidFill>
                <a:effectLst>
                  <a:outerShdw blurRad="38100" dist="38100" dir="2700000" algn="tl">
                    <a:srgbClr val="000000">
                      <a:alpha val="43137"/>
                    </a:srgbClr>
                  </a:outerShdw>
                </a:effectLst>
              </a:rPr>
              <a:t>Expanded to include all MCPs (April 25</a:t>
            </a:r>
            <a:r>
              <a:rPr lang="en-US" sz="2600" b="1" baseline="30000" dirty="0" smtClean="0">
                <a:solidFill>
                  <a:schemeClr val="tx1">
                    <a:lumMod val="95000"/>
                  </a:schemeClr>
                </a:solidFill>
                <a:effectLst>
                  <a:outerShdw blurRad="38100" dist="38100" dir="2700000" algn="tl">
                    <a:srgbClr val="000000">
                      <a:alpha val="43137"/>
                    </a:srgbClr>
                  </a:outerShdw>
                </a:effectLst>
              </a:rPr>
              <a:t>th</a:t>
            </a:r>
            <a:r>
              <a:rPr lang="en-US" sz="2600" b="1" dirty="0" smtClean="0">
                <a:solidFill>
                  <a:schemeClr val="tx1">
                    <a:lumMod val="95000"/>
                  </a:schemeClr>
                </a:solidFill>
                <a:effectLst>
                  <a:outerShdw blurRad="38100" dist="38100" dir="2700000" algn="tl">
                    <a:srgbClr val="000000">
                      <a:alpha val="43137"/>
                    </a:srgbClr>
                  </a:outerShdw>
                </a:effectLst>
              </a:rPr>
              <a:t>!)</a:t>
            </a:r>
          </a:p>
          <a:p>
            <a:pPr lvl="1">
              <a:buClr>
                <a:schemeClr val="accent2"/>
              </a:buClr>
              <a:buSzPct val="95000"/>
            </a:pPr>
            <a:endParaRPr lang="en-US" sz="2800" b="1" dirty="0" smtClean="0">
              <a:solidFill>
                <a:schemeClr val="tx1">
                  <a:lumMod val="95000"/>
                </a:schemeClr>
              </a:solidFill>
              <a:effectLst>
                <a:outerShdw blurRad="38100" dist="38100" dir="2700000" algn="tl">
                  <a:srgbClr val="000000">
                    <a:alpha val="43137"/>
                  </a:srgbClr>
                </a:outerShdw>
              </a:effectLst>
            </a:endParaRPr>
          </a:p>
          <a:p>
            <a:pPr>
              <a:buClr>
                <a:schemeClr val="accent2"/>
              </a:buClr>
              <a:buSzPct val="95000"/>
            </a:pPr>
            <a:endParaRPr lang="en-US" sz="3600" b="1" dirty="0" smtClean="0">
              <a:solidFill>
                <a:schemeClr val="tx1">
                  <a:lumMod val="95000"/>
                </a:schemeClr>
              </a:solidFill>
              <a:effectLst>
                <a:outerShdw blurRad="38100" dist="38100" dir="2700000" algn="tl">
                  <a:srgbClr val="000000">
                    <a:alpha val="43137"/>
                  </a:srgbClr>
                </a:outerShdw>
              </a:effectLst>
            </a:endParaRPr>
          </a:p>
          <a:p>
            <a:pPr lvl="1">
              <a:buClr>
                <a:schemeClr val="accent1">
                  <a:lumMod val="60000"/>
                  <a:lumOff val="40000"/>
                </a:schemeClr>
              </a:buClr>
              <a:buSzPct val="70000"/>
            </a:pPr>
            <a:endParaRPr lang="en-US" b="1" dirty="0" smtClean="0">
              <a:solidFill>
                <a:schemeClr val="tx1">
                  <a:lumMod val="95000"/>
                </a:schemeClr>
              </a:solidFill>
              <a:effectLst>
                <a:outerShdw blurRad="38100" dist="38100" dir="2700000" algn="tl">
                  <a:srgbClr val="000000">
                    <a:alpha val="43137"/>
                  </a:srgbClr>
                </a:outerShdw>
              </a:effectLst>
            </a:endParaRPr>
          </a:p>
          <a:p>
            <a:pPr lvl="1">
              <a:buClr>
                <a:schemeClr val="tx2">
                  <a:lumMod val="75000"/>
                </a:schemeClr>
              </a:buClr>
              <a:buSzPct val="95000"/>
            </a:pPr>
            <a:endParaRPr lang="en-US" sz="2800" b="1" dirty="0" smtClean="0">
              <a:solidFill>
                <a:schemeClr val="tx1">
                  <a:lumMod val="95000"/>
                </a:schemeClr>
              </a:solidFill>
              <a:effectLst>
                <a:outerShdw blurRad="38100" dist="38100" dir="2700000" algn="tl">
                  <a:srgbClr val="000000">
                    <a:alpha val="43137"/>
                  </a:srgbClr>
                </a:outerShdw>
              </a:effectLst>
            </a:endParaRPr>
          </a:p>
          <a:p>
            <a:pPr>
              <a:buClr>
                <a:schemeClr val="accent4">
                  <a:lumMod val="60000"/>
                  <a:lumOff val="40000"/>
                </a:schemeClr>
              </a:buClr>
            </a:pPr>
            <a:endParaRPr lang="en-US" b="1" dirty="0" smtClean="0">
              <a:solidFill>
                <a:schemeClr val="tx1">
                  <a:lumMod val="95000"/>
                </a:schemeClr>
              </a:solidFill>
              <a:effectLst>
                <a:outerShdw blurRad="38100" dist="38100" dir="2700000" algn="tl">
                  <a:srgbClr val="000000">
                    <a:alpha val="43137"/>
                  </a:srgbClr>
                </a:outerShdw>
              </a:effectLst>
            </a:endParaRPr>
          </a:p>
          <a:p>
            <a:pPr lvl="1">
              <a:buClr>
                <a:schemeClr val="accent2"/>
              </a:buClr>
              <a:buSzPct val="95000"/>
            </a:pPr>
            <a:endParaRPr lang="en-US" sz="3200" b="1" dirty="0">
              <a:effectLst>
                <a:outerShdw blurRad="38100" dist="38100" dir="2700000" algn="tl">
                  <a:srgbClr val="000000">
                    <a:alpha val="43137"/>
                  </a:srgbClr>
                </a:outerShdw>
              </a:effectLst>
            </a:endParaRPr>
          </a:p>
          <a:p>
            <a:pPr lvl="2">
              <a:buClr>
                <a:schemeClr val="accent4">
                  <a:lumMod val="60000"/>
                  <a:lumOff val="40000"/>
                </a:schemeClr>
              </a:buClr>
            </a:pPr>
            <a:endParaRPr lang="en-US" sz="2300" b="1" dirty="0">
              <a:effectLst>
                <a:outerShdw blurRad="38100" dist="38100" dir="2700000" algn="tl">
                  <a:srgbClr val="000000">
                    <a:alpha val="43137"/>
                  </a:srgbClr>
                </a:outerShdw>
              </a:effectLst>
            </a:endParaRPr>
          </a:p>
          <a:p>
            <a:pPr>
              <a:buClr>
                <a:schemeClr val="accent4">
                  <a:lumMod val="60000"/>
                  <a:lumOff val="40000"/>
                </a:schemeClr>
              </a:buClr>
              <a:buSzPct val="100000"/>
            </a:pPr>
            <a:endParaRPr lang="en-US" b="1" dirty="0" smtClean="0">
              <a:effectLst>
                <a:outerShdw blurRad="38100" dist="38100" dir="2700000" algn="tl">
                  <a:srgbClr val="000000">
                    <a:alpha val="43137"/>
                  </a:srgbClr>
                </a:outerShdw>
              </a:effectLst>
            </a:endParaRPr>
          </a:p>
          <a:p>
            <a:pPr>
              <a:buClr>
                <a:schemeClr val="accent4">
                  <a:lumMod val="60000"/>
                  <a:lumOff val="40000"/>
                </a:schemeClr>
              </a:buClr>
              <a:buSzPct val="100000"/>
            </a:pPr>
            <a:endParaRPr lang="en-US" b="1" dirty="0">
              <a:effectLst>
                <a:outerShdw blurRad="38100" dist="38100" dir="2700000" algn="tl">
                  <a:srgbClr val="000000">
                    <a:alpha val="43137"/>
                  </a:srgbClr>
                </a:outerShdw>
              </a:effectLst>
            </a:endParaRPr>
          </a:p>
        </p:txBody>
      </p:sp>
      <p:pic>
        <p:nvPicPr>
          <p:cNvPr id="6" name="Picture 4" descr="C:\Users\tambasa\AppData\Local\Microsoft\Windows\Temporary Internet Files\Content.IE5\UP2J6VNL\Mosquito[1].png"/>
          <p:cNvPicPr>
            <a:picLocks noChangeAspect="1" noChangeArrowheads="1"/>
          </p:cNvPicPr>
          <p:nvPr/>
        </p:nvPicPr>
        <p:blipFill>
          <a:blip r:embed="rId3">
            <a:lum bright="40000"/>
          </a:blip>
          <a:srcRect/>
          <a:stretch>
            <a:fillRect/>
          </a:stretch>
        </p:blipFill>
        <p:spPr bwMode="auto">
          <a:xfrm>
            <a:off x="9717079" y="3853543"/>
            <a:ext cx="2096415" cy="2410052"/>
          </a:xfrm>
          <a:prstGeom prst="rect">
            <a:avLst/>
          </a:prstGeom>
          <a:noFill/>
        </p:spPr>
      </p:pic>
      <p:pic>
        <p:nvPicPr>
          <p:cNvPr id="5" name="Picture 4" descr="Powerpoint Footer.png"/>
          <p:cNvPicPr/>
          <p:nvPr/>
        </p:nvPicPr>
        <p:blipFill>
          <a:blip r:embed="rId4" cstate="print"/>
          <a:srcRect/>
          <a:stretch>
            <a:fillRect/>
          </a:stretch>
        </p:blipFill>
        <p:spPr bwMode="auto">
          <a:xfrm>
            <a:off x="0" y="5179162"/>
            <a:ext cx="12192000" cy="1678838"/>
          </a:xfrm>
          <a:prstGeom prst="rect">
            <a:avLst/>
          </a:prstGeom>
          <a:noFill/>
          <a:ln w="9525">
            <a:noFill/>
            <a:miter lim="800000"/>
            <a:headEnd/>
            <a:tailEnd/>
          </a:ln>
        </p:spPr>
      </p:pic>
    </p:spTree>
    <p:extLst>
      <p:ext uri="{BB962C8B-B14F-4D97-AF65-F5344CB8AC3E}">
        <p14:creationId xmlns="" xmlns:p14="http://schemas.microsoft.com/office/powerpoint/2010/main" val="767850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p>
            <a:pPr algn="ctr"/>
            <a:r>
              <a:rPr lang="en-US" b="1" dirty="0" smtClean="0">
                <a:effectLst>
                  <a:outerShdw blurRad="38100" dist="38100" dir="2700000" algn="tl">
                    <a:srgbClr val="000000">
                      <a:alpha val="43137"/>
                    </a:srgbClr>
                  </a:outerShdw>
                </a:effectLst>
              </a:rPr>
              <a:t>Technical Guidance </a:t>
            </a:r>
            <a:r>
              <a:rPr lang="en-US" b="1" dirty="0" smtClean="0"/>
              <a:t>&amp; Outreach</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4171" y="1208314"/>
            <a:ext cx="12017829" cy="5649686"/>
          </a:xfrm>
        </p:spPr>
        <p:txBody>
          <a:bodyPr>
            <a:normAutofit/>
          </a:bodyPr>
          <a:lstStyle/>
          <a:p>
            <a:pPr lvl="1">
              <a:buClr>
                <a:schemeClr val="accent1">
                  <a:lumMod val="60000"/>
                  <a:lumOff val="40000"/>
                </a:schemeClr>
              </a:buClr>
              <a:buSzPct val="70000"/>
            </a:pPr>
            <a:endParaRPr lang="en-US" sz="800" b="1" dirty="0" smtClean="0">
              <a:solidFill>
                <a:schemeClr val="tx1">
                  <a:lumMod val="95000"/>
                </a:schemeClr>
              </a:solidFill>
              <a:effectLst>
                <a:outerShdw blurRad="38100" dist="38100" dir="2700000" algn="tl">
                  <a:srgbClr val="000000">
                    <a:alpha val="43137"/>
                  </a:srgbClr>
                </a:outerShdw>
              </a:effectLst>
            </a:endParaRPr>
          </a:p>
          <a:p>
            <a:pPr>
              <a:buClr>
                <a:schemeClr val="tx1">
                  <a:lumMod val="95000"/>
                </a:schemeClr>
              </a:buClr>
              <a:buSzPct val="95000"/>
            </a:pPr>
            <a:r>
              <a:rPr lang="en-US" sz="3200" b="1" dirty="0" smtClean="0">
                <a:solidFill>
                  <a:schemeClr val="tx1">
                    <a:lumMod val="95000"/>
                  </a:schemeClr>
                </a:solidFill>
                <a:effectLst>
                  <a:outerShdw blurRad="38100" dist="38100" dir="2700000" algn="tl">
                    <a:srgbClr val="000000">
                      <a:alpha val="43137"/>
                    </a:srgbClr>
                  </a:outerShdw>
                </a:effectLst>
              </a:rPr>
              <a:t>Provide guidance and training on best management strategies</a:t>
            </a:r>
          </a:p>
          <a:p>
            <a:pPr lvl="1">
              <a:buClr>
                <a:srgbClr val="00CC00"/>
              </a:buClr>
            </a:pPr>
            <a:r>
              <a:rPr lang="en-US" sz="2800" b="1" dirty="0" smtClean="0">
                <a:solidFill>
                  <a:schemeClr val="tx1">
                    <a:lumMod val="95000"/>
                  </a:schemeClr>
                </a:solidFill>
                <a:effectLst>
                  <a:outerShdw blurRad="38100" dist="38100" dir="2700000" algn="tl">
                    <a:srgbClr val="000000">
                      <a:alpha val="43137"/>
                    </a:srgbClr>
                  </a:outerShdw>
                </a:effectLst>
              </a:rPr>
              <a:t>MCPs – Zika Workshops</a:t>
            </a:r>
          </a:p>
          <a:p>
            <a:pPr lvl="2">
              <a:buClr>
                <a:schemeClr val="accent6"/>
              </a:buClr>
            </a:pPr>
            <a:r>
              <a:rPr lang="en-US" sz="2600" b="1" dirty="0" smtClean="0">
                <a:solidFill>
                  <a:schemeClr val="tx1">
                    <a:lumMod val="95000"/>
                  </a:schemeClr>
                </a:solidFill>
                <a:effectLst>
                  <a:outerShdw blurRad="38100" dist="38100" dir="2700000" algn="tl">
                    <a:srgbClr val="000000">
                      <a:alpha val="43137"/>
                    </a:srgbClr>
                  </a:outerShdw>
                </a:effectLst>
              </a:rPr>
              <a:t>9 regional meetings</a:t>
            </a:r>
          </a:p>
          <a:p>
            <a:pPr lvl="1">
              <a:buClr>
                <a:srgbClr val="00CC00"/>
              </a:buClr>
            </a:pPr>
            <a:r>
              <a:rPr lang="en-US" sz="2800" b="1" dirty="0" smtClean="0">
                <a:solidFill>
                  <a:schemeClr val="tx1">
                    <a:lumMod val="95000"/>
                  </a:schemeClr>
                </a:solidFill>
                <a:effectLst>
                  <a:outerShdw blurRad="38100" dist="38100" dir="2700000" algn="tl">
                    <a:srgbClr val="000000">
                      <a:alpha val="43137"/>
                    </a:srgbClr>
                  </a:outerShdw>
                </a:effectLst>
              </a:rPr>
              <a:t>PCOs – Zika Vector Control for the Urban Pest Management Industry</a:t>
            </a:r>
          </a:p>
          <a:p>
            <a:pPr lvl="2">
              <a:buClr>
                <a:schemeClr val="accent6"/>
              </a:buClr>
              <a:buSzPct val="95000"/>
            </a:pPr>
            <a:r>
              <a:rPr lang="en-US" sz="2600" b="1" dirty="0" smtClean="0">
                <a:solidFill>
                  <a:schemeClr val="tx1">
                    <a:lumMod val="95000"/>
                  </a:schemeClr>
                </a:solidFill>
                <a:effectLst>
                  <a:outerShdw blurRad="38100" dist="38100" dir="2700000" algn="tl">
                    <a:srgbClr val="000000">
                      <a:alpha val="43137"/>
                    </a:srgbClr>
                  </a:outerShdw>
                </a:effectLst>
              </a:rPr>
              <a:t>Co-hosted workshops with U Florida and FMEL</a:t>
            </a:r>
          </a:p>
          <a:p>
            <a:pPr lvl="2">
              <a:buClr>
                <a:schemeClr val="accent6"/>
              </a:buClr>
              <a:buSzPct val="95000"/>
            </a:pPr>
            <a:r>
              <a:rPr lang="en-US" sz="2600" b="1" dirty="0" smtClean="0">
                <a:solidFill>
                  <a:schemeClr val="tx1">
                    <a:lumMod val="95000"/>
                  </a:schemeClr>
                </a:solidFill>
                <a:effectLst>
                  <a:outerShdw blurRad="38100" dist="38100" dir="2700000" algn="tl">
                    <a:srgbClr val="000000">
                      <a:alpha val="43137"/>
                    </a:srgbClr>
                  </a:outerShdw>
                </a:effectLst>
              </a:rPr>
              <a:t>Bridge gap between public health mosquito control and pest control operators offering mosquito control services</a:t>
            </a:r>
          </a:p>
          <a:p>
            <a:pPr lvl="2">
              <a:buClr>
                <a:schemeClr val="accent6"/>
              </a:buClr>
              <a:buSzPct val="95000"/>
            </a:pPr>
            <a:r>
              <a:rPr lang="en-US" sz="2600" b="1" dirty="0" smtClean="0">
                <a:solidFill>
                  <a:schemeClr val="tx1">
                    <a:lumMod val="95000"/>
                  </a:schemeClr>
                </a:solidFill>
                <a:effectLst>
                  <a:outerShdw blurRad="38100" dist="38100" dir="2700000" algn="tl">
                    <a:srgbClr val="000000">
                      <a:alpha val="43137"/>
                    </a:srgbClr>
                  </a:outerShdw>
                </a:effectLst>
              </a:rPr>
              <a:t>Potential use as additional manpower in supplemental mosquito control response</a:t>
            </a:r>
          </a:p>
          <a:p>
            <a:pPr>
              <a:buClr>
                <a:schemeClr val="accent4">
                  <a:lumMod val="60000"/>
                  <a:lumOff val="40000"/>
                </a:schemeClr>
              </a:buClr>
            </a:pPr>
            <a:endParaRPr lang="en-US" b="1" dirty="0" smtClean="0">
              <a:solidFill>
                <a:schemeClr val="tx1">
                  <a:lumMod val="95000"/>
                </a:schemeClr>
              </a:solidFill>
              <a:effectLst>
                <a:outerShdw blurRad="38100" dist="38100" dir="2700000" algn="tl">
                  <a:srgbClr val="000000">
                    <a:alpha val="43137"/>
                  </a:srgbClr>
                </a:outerShdw>
              </a:effectLst>
            </a:endParaRPr>
          </a:p>
          <a:p>
            <a:pPr lvl="1">
              <a:buClr>
                <a:schemeClr val="accent2"/>
              </a:buClr>
              <a:buSzPct val="95000"/>
            </a:pPr>
            <a:endParaRPr lang="en-US" sz="3200" b="1" dirty="0">
              <a:effectLst>
                <a:outerShdw blurRad="38100" dist="38100" dir="2700000" algn="tl">
                  <a:srgbClr val="000000">
                    <a:alpha val="43137"/>
                  </a:srgbClr>
                </a:outerShdw>
              </a:effectLst>
            </a:endParaRPr>
          </a:p>
          <a:p>
            <a:pPr lvl="2">
              <a:buClr>
                <a:schemeClr val="accent4">
                  <a:lumMod val="60000"/>
                  <a:lumOff val="40000"/>
                </a:schemeClr>
              </a:buClr>
            </a:pPr>
            <a:endParaRPr lang="en-US" sz="2300" b="1" dirty="0">
              <a:effectLst>
                <a:outerShdw blurRad="38100" dist="38100" dir="2700000" algn="tl">
                  <a:srgbClr val="000000">
                    <a:alpha val="43137"/>
                  </a:srgbClr>
                </a:outerShdw>
              </a:effectLst>
            </a:endParaRPr>
          </a:p>
          <a:p>
            <a:pPr>
              <a:buClr>
                <a:schemeClr val="accent4">
                  <a:lumMod val="60000"/>
                  <a:lumOff val="40000"/>
                </a:schemeClr>
              </a:buClr>
              <a:buSzPct val="100000"/>
            </a:pPr>
            <a:endParaRPr lang="en-US" b="1" dirty="0" smtClean="0">
              <a:effectLst>
                <a:outerShdw blurRad="38100" dist="38100" dir="2700000" algn="tl">
                  <a:srgbClr val="000000">
                    <a:alpha val="43137"/>
                  </a:srgbClr>
                </a:outerShdw>
              </a:effectLst>
            </a:endParaRPr>
          </a:p>
          <a:p>
            <a:pPr>
              <a:buClr>
                <a:schemeClr val="accent4">
                  <a:lumMod val="60000"/>
                  <a:lumOff val="40000"/>
                </a:schemeClr>
              </a:buClr>
              <a:buSzPct val="100000"/>
            </a:pPr>
            <a:endParaRPr lang="en-US" b="1" dirty="0">
              <a:effectLst>
                <a:outerShdw blurRad="38100" dist="38100" dir="2700000" algn="tl">
                  <a:srgbClr val="000000">
                    <a:alpha val="43137"/>
                  </a:srgbClr>
                </a:outerShdw>
              </a:effectLst>
            </a:endParaRPr>
          </a:p>
        </p:txBody>
      </p:sp>
      <p:pic>
        <p:nvPicPr>
          <p:cNvPr id="4" name="Picture 3" descr="Powerpoint Footer.png"/>
          <p:cNvPicPr/>
          <p:nvPr/>
        </p:nvPicPr>
        <p:blipFill>
          <a:blip r:embed="rId3" cstate="print"/>
          <a:srcRect/>
          <a:stretch>
            <a:fillRect/>
          </a:stretch>
        </p:blipFill>
        <p:spPr bwMode="auto">
          <a:xfrm>
            <a:off x="0" y="5179162"/>
            <a:ext cx="12113971" cy="1678838"/>
          </a:xfrm>
          <a:prstGeom prst="rect">
            <a:avLst/>
          </a:prstGeom>
          <a:noFill/>
          <a:ln w="9525">
            <a:noFill/>
            <a:miter lim="800000"/>
            <a:headEnd/>
            <a:tailEnd/>
          </a:ln>
        </p:spPr>
      </p:pic>
    </p:spTree>
    <p:extLst>
      <p:ext uri="{BB962C8B-B14F-4D97-AF65-F5344CB8AC3E}">
        <p14:creationId xmlns="" xmlns:p14="http://schemas.microsoft.com/office/powerpoint/2010/main" val="767850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47800"/>
          </a:xfrm>
        </p:spPr>
        <p:txBody>
          <a:bodyPr/>
          <a:lstStyle/>
          <a:p>
            <a:pPr algn="ctr"/>
            <a:r>
              <a:rPr lang="en-US" b="1" dirty="0" smtClean="0">
                <a:effectLst>
                  <a:outerShdw blurRad="38100" dist="38100" dir="2700000" algn="tl">
                    <a:srgbClr val="000000">
                      <a:alpha val="43137"/>
                    </a:srgbClr>
                  </a:outerShdw>
                </a:effectLst>
              </a:rPr>
              <a:t>Zika Case Response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143000"/>
            <a:ext cx="12192000" cy="5715000"/>
          </a:xfrm>
        </p:spPr>
        <p:txBody>
          <a:bodyPr/>
          <a:lstStyle/>
          <a:p>
            <a:pPr>
              <a:buClr>
                <a:schemeClr val="tx1">
                  <a:lumMod val="95000"/>
                </a:schemeClr>
              </a:buClr>
            </a:pPr>
            <a:r>
              <a:rPr lang="en-US" sz="3200" b="1" dirty="0" smtClean="0">
                <a:effectLst>
                  <a:outerShdw blurRad="38100" dist="38100" dir="2700000" algn="tl">
                    <a:srgbClr val="000000">
                      <a:alpha val="43137"/>
                    </a:srgbClr>
                  </a:outerShdw>
                </a:effectLst>
              </a:rPr>
              <a:t>Controlling peridomestic species requires fully comprehensive </a:t>
            </a:r>
            <a:r>
              <a:rPr lang="en-US" sz="3200" b="1" i="1" dirty="0" smtClean="0">
                <a:solidFill>
                  <a:srgbClr val="00CC00"/>
                </a:solidFill>
                <a:effectLst>
                  <a:outerShdw blurRad="38100" dist="38100" dir="2700000" algn="tl">
                    <a:srgbClr val="000000">
                      <a:alpha val="43137"/>
                    </a:srgbClr>
                  </a:outerShdw>
                </a:effectLst>
              </a:rPr>
              <a:t>Integrated Mosquito Management </a:t>
            </a:r>
            <a:r>
              <a:rPr lang="en-US" sz="3200" b="1" dirty="0" smtClean="0">
                <a:effectLst>
                  <a:outerShdw blurRad="38100" dist="38100" dir="2700000" algn="tl">
                    <a:srgbClr val="000000">
                      <a:alpha val="43137"/>
                    </a:srgbClr>
                  </a:outerShdw>
                </a:effectLst>
              </a:rPr>
              <a:t>regime</a:t>
            </a:r>
          </a:p>
          <a:p>
            <a:pPr lvl="1"/>
            <a:r>
              <a:rPr lang="en-US" sz="2800" b="1" dirty="0" smtClean="0">
                <a:effectLst>
                  <a:outerShdw blurRad="38100" dist="38100" dir="2700000" algn="tl">
                    <a:srgbClr val="000000">
                      <a:alpha val="43137"/>
                    </a:srgbClr>
                  </a:outerShdw>
                </a:effectLst>
              </a:rPr>
              <a:t>Public education</a:t>
            </a:r>
          </a:p>
          <a:p>
            <a:pPr lvl="1"/>
            <a:r>
              <a:rPr lang="en-US" sz="2800" b="1" dirty="0" smtClean="0">
                <a:effectLst>
                  <a:outerShdw blurRad="38100" dist="38100" dir="2700000" algn="tl">
                    <a:srgbClr val="000000">
                      <a:alpha val="43137"/>
                    </a:srgbClr>
                  </a:outerShdw>
                </a:effectLst>
              </a:rPr>
              <a:t>Source reduction</a:t>
            </a:r>
          </a:p>
          <a:p>
            <a:pPr lvl="1"/>
            <a:r>
              <a:rPr lang="en-US" sz="2800" b="1" dirty="0" smtClean="0">
                <a:effectLst>
                  <a:outerShdw blurRad="38100" dist="38100" dir="2700000" algn="tl">
                    <a:srgbClr val="000000">
                      <a:alpha val="43137"/>
                    </a:srgbClr>
                  </a:outerShdw>
                </a:effectLst>
              </a:rPr>
              <a:t>Larviciding</a:t>
            </a:r>
          </a:p>
          <a:p>
            <a:pPr lvl="1"/>
            <a:r>
              <a:rPr lang="en-US" sz="2800" b="1" dirty="0" smtClean="0">
                <a:effectLst>
                  <a:outerShdw blurRad="38100" dist="38100" dir="2700000" algn="tl">
                    <a:srgbClr val="000000">
                      <a:alpha val="43137"/>
                    </a:srgbClr>
                  </a:outerShdw>
                </a:effectLst>
              </a:rPr>
              <a:t>Targeted adulticiding</a:t>
            </a:r>
          </a:p>
          <a:p>
            <a:pPr lvl="1"/>
            <a:r>
              <a:rPr lang="en-US" sz="2800" b="1" dirty="0" smtClean="0">
                <a:effectLst>
                  <a:outerShdw blurRad="38100" dist="38100" dir="2700000" algn="tl">
                    <a:srgbClr val="000000">
                      <a:alpha val="43137"/>
                    </a:srgbClr>
                  </a:outerShdw>
                </a:effectLst>
              </a:rPr>
              <a:t>Surveillance</a:t>
            </a:r>
            <a:endParaRPr lang="en-US" sz="2800" b="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cstate="print"/>
          <a:srcRect l="28889" t="14815" r="42408" b="6173"/>
          <a:stretch>
            <a:fillRect/>
          </a:stretch>
        </p:blipFill>
        <p:spPr bwMode="auto">
          <a:xfrm rot="20723513">
            <a:off x="8733740" y="1779879"/>
            <a:ext cx="3417225" cy="3968390"/>
          </a:xfrm>
          <a:prstGeom prst="rect">
            <a:avLst/>
          </a:prstGeom>
          <a:noFill/>
          <a:ln w="9525">
            <a:noFill/>
            <a:miter lim="800000"/>
            <a:headEnd/>
            <a:tailEnd/>
          </a:ln>
        </p:spPr>
      </p:pic>
      <p:pic>
        <p:nvPicPr>
          <p:cNvPr id="4100" name="Picture 4" descr="http://www.mosquitosrepellent.com/images/Garden.jpg">
            <a:hlinkClick r:id="rId4"/>
          </p:cNvPr>
          <p:cNvPicPr>
            <a:picLocks noChangeAspect="1" noChangeArrowheads="1"/>
          </p:cNvPicPr>
          <p:nvPr/>
        </p:nvPicPr>
        <p:blipFill>
          <a:blip r:embed="rId5" cstate="print"/>
          <a:srcRect r="17714"/>
          <a:stretch>
            <a:fillRect/>
          </a:stretch>
        </p:blipFill>
        <p:spPr bwMode="auto">
          <a:xfrm>
            <a:off x="5994399" y="4176979"/>
            <a:ext cx="4418505" cy="2681021"/>
          </a:xfrm>
          <a:prstGeom prst="rect">
            <a:avLst/>
          </a:prstGeom>
          <a:noFill/>
        </p:spPr>
      </p:pic>
      <p:pic>
        <p:nvPicPr>
          <p:cNvPr id="4104" name="Picture 8" descr="http://www.mosquito.org/assets/6-17-09%20yard%20cleanup%20077.jpg">
            <a:hlinkClick r:id="rId6"/>
          </p:cNvPr>
          <p:cNvPicPr>
            <a:picLocks noChangeAspect="1" noChangeArrowheads="1"/>
          </p:cNvPicPr>
          <p:nvPr/>
        </p:nvPicPr>
        <p:blipFill>
          <a:blip r:embed="rId7" cstate="print"/>
          <a:srcRect l="6737" t="17936" r="2320" b="5838"/>
          <a:stretch>
            <a:fillRect/>
          </a:stretch>
        </p:blipFill>
        <p:spPr bwMode="auto">
          <a:xfrm>
            <a:off x="3745037" y="4528624"/>
            <a:ext cx="2350963" cy="2220354"/>
          </a:xfrm>
          <a:prstGeom prst="rect">
            <a:avLst/>
          </a:prstGeom>
          <a:noFill/>
        </p:spPr>
      </p:pic>
      <p:pic>
        <p:nvPicPr>
          <p:cNvPr id="4106" name="Picture 10" descr="http://www.sltrib.com/csp/mediapool/sites/dt.common.streams.StreamServer.cls?STREAMOID=NEAFW3wxJwwQ8ouIULCyls$daE2N3K4ZzOUsqbU5sYtn29fslCcVtBCCK8YvPIajWCsjLu883Ygn4B49Lvm9bPe2QeMKQdVeZmXF$9l$4uCZ8QDXhaHEp3rvzXRJFdy0KqPHLoMevcTLo3h8xh70Y6N_U_CryOsw6FTOdKL_jpQ-&amp;CONTENTTYPE=image/jpeg">
            <a:hlinkClick r:id="rId8"/>
          </p:cNvPr>
          <p:cNvPicPr>
            <a:picLocks noChangeAspect="1" noChangeArrowheads="1"/>
          </p:cNvPicPr>
          <p:nvPr/>
        </p:nvPicPr>
        <p:blipFill>
          <a:blip r:embed="rId9" cstate="print"/>
          <a:srcRect/>
          <a:stretch>
            <a:fillRect/>
          </a:stretch>
        </p:blipFill>
        <p:spPr bwMode="auto">
          <a:xfrm>
            <a:off x="4041242" y="2223822"/>
            <a:ext cx="4391558" cy="2195780"/>
          </a:xfrm>
          <a:prstGeom prst="rect">
            <a:avLst/>
          </a:prstGeom>
          <a:noFill/>
        </p:spPr>
      </p:pic>
      <p:pic>
        <p:nvPicPr>
          <p:cNvPr id="4108" name="Picture 12" descr="https://encrypted-tbn3.gstatic.com/images?q=tbn:ANd9GcStKLu9LybwJKE8Tus3UJVv3V3AyfybeiTnnyJCwnB2h09LtgUAYw">
            <a:hlinkClick r:id="rId10"/>
          </p:cNvPr>
          <p:cNvPicPr>
            <a:picLocks noChangeAspect="1" noChangeArrowheads="1"/>
          </p:cNvPicPr>
          <p:nvPr/>
        </p:nvPicPr>
        <p:blipFill>
          <a:blip r:embed="rId11" cstate="print"/>
          <a:srcRect l="3943" r="5358"/>
          <a:stretch>
            <a:fillRect/>
          </a:stretch>
        </p:blipFill>
        <p:spPr bwMode="auto">
          <a:xfrm>
            <a:off x="1" y="4762195"/>
            <a:ext cx="3808669" cy="209580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 result for silage pile dairy tires">
            <a:hlinkClick r:id="rId2"/>
          </p:cNvPr>
          <p:cNvPicPr>
            <a:picLocks noChangeAspect="1" noChangeArrowheads="1"/>
          </p:cNvPicPr>
          <p:nvPr/>
        </p:nvPicPr>
        <p:blipFill>
          <a:blip r:embed="rId3"/>
          <a:srcRect t="4312" r="3629" b="4839"/>
          <a:stretch>
            <a:fillRect/>
          </a:stretch>
        </p:blipFill>
        <p:spPr bwMode="auto">
          <a:xfrm>
            <a:off x="7296149" y="2943225"/>
            <a:ext cx="4695825" cy="2940590"/>
          </a:xfrm>
          <a:prstGeom prst="rect">
            <a:avLst/>
          </a:prstGeom>
          <a:noFill/>
        </p:spPr>
      </p:pic>
      <p:sp>
        <p:nvSpPr>
          <p:cNvPr id="2" name="Title 1"/>
          <p:cNvSpPr>
            <a:spLocks noGrp="1"/>
          </p:cNvSpPr>
          <p:nvPr>
            <p:ph type="title"/>
          </p:nvPr>
        </p:nvSpPr>
        <p:spPr>
          <a:xfrm>
            <a:off x="109728" y="18896"/>
            <a:ext cx="11821363" cy="1325563"/>
          </a:xfrm>
        </p:spPr>
        <p:txBody>
          <a:bodyPr>
            <a:normAutofit/>
          </a:bodyPr>
          <a:lstStyle/>
          <a:p>
            <a:pPr algn="ctr"/>
            <a:r>
              <a:rPr lang="en-US" b="1" dirty="0" smtClean="0"/>
              <a:t>Technical Guidance &amp; Outreach</a:t>
            </a:r>
            <a:endParaRPr lang="en-US" b="1" dirty="0"/>
          </a:p>
        </p:txBody>
      </p:sp>
      <p:sp>
        <p:nvSpPr>
          <p:cNvPr id="3" name="Content Placeholder 2"/>
          <p:cNvSpPr>
            <a:spLocks noGrp="1"/>
          </p:cNvSpPr>
          <p:nvPr>
            <p:ph idx="1"/>
          </p:nvPr>
        </p:nvSpPr>
        <p:spPr>
          <a:xfrm>
            <a:off x="109728" y="1273629"/>
            <a:ext cx="11945722" cy="5584371"/>
          </a:xfrm>
        </p:spPr>
        <p:txBody>
          <a:bodyPr>
            <a:noAutofit/>
          </a:bodyPr>
          <a:lstStyle/>
          <a:p>
            <a:pPr>
              <a:buClr>
                <a:schemeClr val="tx1">
                  <a:lumMod val="95000"/>
                </a:schemeClr>
              </a:buClr>
              <a:buSzPct val="100000"/>
            </a:pPr>
            <a:r>
              <a:rPr lang="en-US" sz="3200" b="1" dirty="0">
                <a:solidFill>
                  <a:schemeClr val="tx1">
                    <a:lumMod val="95000"/>
                  </a:schemeClr>
                </a:solidFill>
                <a:effectLst>
                  <a:outerShdw blurRad="38100" dist="38100" dir="2700000" algn="tl">
                    <a:srgbClr val="000000">
                      <a:alpha val="43137"/>
                    </a:srgbClr>
                  </a:outerShdw>
                </a:effectLst>
              </a:rPr>
              <a:t>Host educational Zika vector control webinars</a:t>
            </a:r>
          </a:p>
          <a:p>
            <a:pPr lvl="1">
              <a:buSzPct val="95000"/>
            </a:pPr>
            <a:r>
              <a:rPr lang="en-US" sz="2600" b="1" dirty="0">
                <a:solidFill>
                  <a:schemeClr val="tx1">
                    <a:lumMod val="95000"/>
                  </a:schemeClr>
                </a:solidFill>
                <a:effectLst>
                  <a:outerShdw blurRad="38100" dist="38100" dir="2700000" algn="tl">
                    <a:srgbClr val="000000">
                      <a:alpha val="43137"/>
                    </a:srgbClr>
                  </a:outerShdw>
                </a:effectLst>
              </a:rPr>
              <a:t>DoH, Beekeepers, national EM, </a:t>
            </a:r>
            <a:r>
              <a:rPr lang="en-US" sz="2600" b="1" dirty="0" smtClean="0">
                <a:solidFill>
                  <a:schemeClr val="tx1">
                    <a:lumMod val="95000"/>
                  </a:schemeClr>
                </a:solidFill>
                <a:effectLst>
                  <a:outerShdw blurRad="38100" dist="38100" dir="2700000" algn="tl">
                    <a:srgbClr val="000000">
                      <a:alpha val="43137"/>
                    </a:srgbClr>
                  </a:outerShdw>
                </a:effectLst>
              </a:rPr>
              <a:t>FFWCC</a:t>
            </a:r>
            <a:endParaRPr lang="en-US" sz="2600" b="1" dirty="0">
              <a:solidFill>
                <a:srgbClr val="FF0000"/>
              </a:solidFill>
              <a:effectLst>
                <a:outerShdw blurRad="38100" dist="38100" dir="2700000" algn="tl">
                  <a:srgbClr val="000000">
                    <a:alpha val="43137"/>
                  </a:srgbClr>
                </a:outerShdw>
              </a:effectLst>
            </a:endParaRPr>
          </a:p>
          <a:p>
            <a:pPr lvl="1">
              <a:buClr>
                <a:schemeClr val="bg2">
                  <a:lumMod val="60000"/>
                  <a:lumOff val="40000"/>
                </a:schemeClr>
              </a:buClr>
              <a:buSzPct val="95000"/>
              <a:buNone/>
            </a:pPr>
            <a:endParaRPr lang="en-US" sz="800" b="1" dirty="0">
              <a:effectLst>
                <a:outerShdw blurRad="38100" dist="38100" dir="2700000" algn="tl">
                  <a:srgbClr val="000000">
                    <a:alpha val="43137"/>
                  </a:srgbClr>
                </a:outerShdw>
              </a:effectLst>
            </a:endParaRPr>
          </a:p>
          <a:p>
            <a:pPr>
              <a:buClr>
                <a:schemeClr val="tx1">
                  <a:lumMod val="95000"/>
                </a:schemeClr>
              </a:buClr>
              <a:buSzPct val="100000"/>
            </a:pPr>
            <a:r>
              <a:rPr lang="en-US" sz="3200" b="1" dirty="0">
                <a:effectLst>
                  <a:outerShdw blurRad="38100" dist="38100" dir="2700000" algn="tl">
                    <a:srgbClr val="000000">
                      <a:alpha val="43137"/>
                    </a:srgbClr>
                  </a:outerShdw>
                </a:effectLst>
              </a:rPr>
              <a:t>Educational materials for FDACS field personnel, beekeepers, and </a:t>
            </a:r>
            <a:r>
              <a:rPr lang="en-US" sz="3200" b="1" dirty="0" smtClean="0">
                <a:effectLst>
                  <a:outerShdw blurRad="38100" dist="38100" dir="2700000" algn="tl">
                    <a:srgbClr val="000000">
                      <a:alpha val="43137"/>
                    </a:srgbClr>
                  </a:outerShdw>
                </a:effectLst>
              </a:rPr>
              <a:t>state emergency personnel</a:t>
            </a:r>
            <a:endParaRPr lang="en-US" sz="3200" b="1" dirty="0">
              <a:effectLst>
                <a:outerShdw blurRad="38100" dist="38100" dir="2700000" algn="tl">
                  <a:srgbClr val="000000">
                    <a:alpha val="43137"/>
                  </a:srgbClr>
                </a:outerShdw>
              </a:effectLst>
            </a:endParaRPr>
          </a:p>
          <a:p>
            <a:pPr>
              <a:buNone/>
            </a:pPr>
            <a:endParaRPr lang="en-US" sz="800" b="1" dirty="0">
              <a:effectLst>
                <a:outerShdw blurRad="38100" dist="38100" dir="2700000" algn="tl">
                  <a:srgbClr val="000000">
                    <a:alpha val="43137"/>
                  </a:srgbClr>
                </a:outerShdw>
              </a:effectLst>
            </a:endParaRPr>
          </a:p>
          <a:p>
            <a:pPr>
              <a:buClr>
                <a:schemeClr val="tx1">
                  <a:lumMod val="95000"/>
                </a:schemeClr>
              </a:buClr>
              <a:buSzPct val="100000"/>
            </a:pPr>
            <a:r>
              <a:rPr lang="en-US" sz="3200" b="1" dirty="0" smtClean="0">
                <a:effectLst>
                  <a:outerShdw blurRad="38100" dist="38100" dir="2700000" algn="tl">
                    <a:srgbClr val="000000">
                      <a:alpha val="43137"/>
                    </a:srgbClr>
                  </a:outerShdw>
                </a:effectLst>
              </a:rPr>
              <a:t>Education for </a:t>
            </a:r>
            <a:r>
              <a:rPr lang="en-US" sz="3200" b="1" dirty="0" err="1" smtClean="0">
                <a:effectLst>
                  <a:outerShdw blurRad="38100" dist="38100" dir="2700000" algn="tl">
                    <a:srgbClr val="000000">
                      <a:alpha val="43137"/>
                    </a:srgbClr>
                  </a:outerShdw>
                </a:effectLst>
              </a:rPr>
              <a:t>farmworker</a:t>
            </a:r>
            <a:r>
              <a:rPr lang="en-US" sz="3200" b="1" dirty="0" smtClean="0">
                <a:effectLst>
                  <a:outerShdw blurRad="38100" dist="38100" dir="2700000" algn="tl">
                    <a:srgbClr val="000000">
                      <a:alpha val="43137"/>
                    </a:srgbClr>
                  </a:outerShdw>
                </a:effectLst>
              </a:rPr>
              <a:t> community</a:t>
            </a:r>
          </a:p>
          <a:p>
            <a:pPr>
              <a:buNone/>
            </a:pPr>
            <a:endParaRPr lang="en-US" sz="800" b="1" dirty="0">
              <a:effectLst>
                <a:outerShdw blurRad="38100" dist="38100" dir="2700000" algn="tl">
                  <a:srgbClr val="000000">
                    <a:alpha val="43137"/>
                  </a:srgbClr>
                </a:outerShdw>
              </a:effectLst>
            </a:endParaRPr>
          </a:p>
          <a:p>
            <a:pPr>
              <a:buClr>
                <a:schemeClr val="tx1">
                  <a:lumMod val="95000"/>
                </a:schemeClr>
              </a:buClr>
              <a:buSzPct val="100000"/>
            </a:pPr>
            <a:r>
              <a:rPr lang="en-US" sz="3200" b="1" dirty="0" smtClean="0">
                <a:effectLst>
                  <a:outerShdw blurRad="38100" dist="38100" dir="2700000" algn="tl">
                    <a:srgbClr val="000000">
                      <a:alpha val="43137"/>
                    </a:srgbClr>
                  </a:outerShdw>
                </a:effectLst>
              </a:rPr>
              <a:t>Outreach to cattle/dairy operations </a:t>
            </a:r>
          </a:p>
          <a:p>
            <a:pPr marL="685800" lvl="2">
              <a:spcBef>
                <a:spcPts val="1000"/>
              </a:spcBef>
              <a:buClr>
                <a:srgbClr val="00CC00"/>
              </a:buClr>
              <a:buSzPct val="125000"/>
            </a:pPr>
            <a:r>
              <a:rPr lang="en-US" sz="2600" b="1" dirty="0" smtClean="0">
                <a:effectLst>
                  <a:outerShdw blurRad="38100" dist="38100" dir="2700000" algn="tl">
                    <a:srgbClr val="000000">
                      <a:alpha val="43137"/>
                    </a:srgbClr>
                  </a:outerShdw>
                </a:effectLst>
              </a:rPr>
              <a:t>Use of waste tires to protect silage from elements</a:t>
            </a:r>
          </a:p>
          <a:p>
            <a:pPr>
              <a:buClr>
                <a:schemeClr val="accent4">
                  <a:lumMod val="60000"/>
                  <a:lumOff val="40000"/>
                </a:schemeClr>
              </a:buClr>
              <a:buSzPct val="125000"/>
            </a:pPr>
            <a:endParaRPr lang="en-US" sz="800" b="1" dirty="0" smtClean="0">
              <a:effectLst>
                <a:outerShdw blurRad="38100" dist="38100" dir="2700000" algn="tl">
                  <a:srgbClr val="000000">
                    <a:alpha val="43137"/>
                  </a:srgbClr>
                </a:outerShdw>
              </a:effectLst>
            </a:endParaRPr>
          </a:p>
          <a:p>
            <a:pPr>
              <a:buClr>
                <a:schemeClr val="tx1">
                  <a:lumMod val="95000"/>
                </a:schemeClr>
              </a:buClr>
              <a:buSzPct val="100000"/>
            </a:pPr>
            <a:r>
              <a:rPr lang="en-US" sz="3200" b="1" dirty="0" smtClean="0">
                <a:effectLst>
                  <a:outerShdw blurRad="38100" dist="38100" dir="2700000" algn="tl">
                    <a:srgbClr val="000000">
                      <a:alpha val="43137"/>
                    </a:srgbClr>
                  </a:outerShdw>
                </a:effectLst>
              </a:rPr>
              <a:t>Outreach to lien holders of vacant/foreclosed properties</a:t>
            </a:r>
          </a:p>
        </p:txBody>
      </p:sp>
    </p:spTree>
    <p:extLst>
      <p:ext uri="{BB962C8B-B14F-4D97-AF65-F5344CB8AC3E}">
        <p14:creationId xmlns="" xmlns:p14="http://schemas.microsoft.com/office/powerpoint/2010/main" val="381731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p>
            <a:pPr algn="ctr"/>
            <a:r>
              <a:rPr lang="en-US" b="1" dirty="0" smtClean="0">
                <a:effectLst>
                  <a:outerShdw blurRad="38100" dist="38100" dir="2700000" algn="tl">
                    <a:srgbClr val="000000">
                      <a:alpha val="43137"/>
                    </a:srgbClr>
                  </a:outerShdw>
                </a:effectLst>
              </a:rPr>
              <a:t>Need for Increased Surveillance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1206" y="1258214"/>
            <a:ext cx="12018874" cy="5808792"/>
          </a:xfrm>
        </p:spPr>
        <p:txBody>
          <a:bodyPr>
            <a:normAutofit/>
          </a:bodyPr>
          <a:lstStyle/>
          <a:p>
            <a:pPr>
              <a:buClr>
                <a:srgbClr val="00CC00"/>
              </a:buClr>
              <a:buFont typeface="Arial" panose="020B0604020202020204" pitchFamily="34" charset="0"/>
              <a:buChar char="•"/>
            </a:pPr>
            <a:r>
              <a:rPr lang="en-US" sz="3000" b="1" dirty="0" smtClean="0">
                <a:effectLst>
                  <a:outerShdw blurRad="38100" dist="38100" dir="2700000" algn="tl">
                    <a:srgbClr val="000000">
                      <a:alpha val="43137"/>
                    </a:srgbClr>
                  </a:outerShdw>
                </a:effectLst>
              </a:rPr>
              <a:t>Identified need for targeted surveillance of peridomestic, container mosquitoes</a:t>
            </a:r>
          </a:p>
          <a:p>
            <a:pPr lvl="1">
              <a:buClr>
                <a:schemeClr val="accent6"/>
              </a:buClr>
            </a:pPr>
            <a:r>
              <a:rPr lang="en-US" sz="2700" b="1" dirty="0" smtClean="0">
                <a:effectLst>
                  <a:outerShdw blurRad="38100" dist="38100" dir="2700000" algn="tl">
                    <a:srgbClr val="000000">
                      <a:alpha val="43137"/>
                    </a:srgbClr>
                  </a:outerShdw>
                </a:effectLst>
              </a:rPr>
              <a:t>MCPs in FL historically founded to combat pestiferous and long flight-range disease vectors</a:t>
            </a:r>
          </a:p>
          <a:p>
            <a:pPr>
              <a:buClr>
                <a:srgbClr val="00CC00"/>
              </a:buClr>
            </a:pPr>
            <a:r>
              <a:rPr lang="en-US" sz="3000" b="1" dirty="0" smtClean="0">
                <a:effectLst>
                  <a:outerShdw blurRad="38100" dist="38100" dir="2700000" algn="tl">
                    <a:srgbClr val="000000">
                      <a:alpha val="43137"/>
                    </a:srgbClr>
                  </a:outerShdw>
                </a:effectLst>
              </a:rPr>
              <a:t>Interest in gathering data on current geographic distribution of </a:t>
            </a:r>
            <a:r>
              <a:rPr lang="en-US" sz="3000" b="1" i="1" dirty="0" smtClean="0">
                <a:effectLst>
                  <a:outerShdw blurRad="38100" dist="38100" dir="2700000" algn="tl">
                    <a:srgbClr val="000000">
                      <a:alpha val="43137"/>
                    </a:srgbClr>
                  </a:outerShdw>
                </a:effectLst>
              </a:rPr>
              <a:t>Aedes aegypti</a:t>
            </a:r>
            <a:r>
              <a:rPr lang="en-US" sz="3000" b="1" dirty="0" smtClean="0">
                <a:effectLst>
                  <a:outerShdw blurRad="38100" dist="38100" dir="2700000" algn="tl">
                    <a:srgbClr val="000000">
                      <a:alpha val="43137"/>
                    </a:srgbClr>
                  </a:outerShdw>
                </a:effectLst>
              </a:rPr>
              <a:t> and </a:t>
            </a:r>
            <a:r>
              <a:rPr lang="en-US" sz="3000" b="1" i="1" dirty="0" smtClean="0">
                <a:effectLst>
                  <a:outerShdw blurRad="38100" dist="38100" dir="2700000" algn="tl">
                    <a:srgbClr val="000000">
                      <a:alpha val="43137"/>
                    </a:srgbClr>
                  </a:outerShdw>
                </a:effectLst>
              </a:rPr>
              <a:t>Aedes albopictus</a:t>
            </a:r>
            <a:r>
              <a:rPr lang="en-US" sz="3000" b="1" dirty="0" smtClean="0">
                <a:effectLst>
                  <a:outerShdw blurRad="38100" dist="38100" dir="2700000" algn="tl">
                    <a:srgbClr val="000000">
                      <a:alpha val="43137"/>
                    </a:srgbClr>
                  </a:outerShdw>
                </a:effectLst>
              </a:rPr>
              <a:t> </a:t>
            </a:r>
          </a:p>
          <a:p>
            <a:pPr lvl="1">
              <a:buClr>
                <a:schemeClr val="accent6"/>
              </a:buClr>
            </a:pPr>
            <a:r>
              <a:rPr lang="en-US" sz="2700" b="1" dirty="0" smtClean="0">
                <a:effectLst>
                  <a:outerShdw blurRad="38100" dist="38100" dir="2700000" algn="tl">
                    <a:srgbClr val="000000">
                      <a:alpha val="43137"/>
                    </a:srgbClr>
                  </a:outerShdw>
                </a:effectLst>
              </a:rPr>
              <a:t>Accurate distribution data critical</a:t>
            </a:r>
          </a:p>
          <a:p>
            <a:pPr lvl="2">
              <a:buClr>
                <a:srgbClr val="00B0F0"/>
              </a:buClr>
            </a:pPr>
            <a:r>
              <a:rPr lang="en-US" sz="2400" b="1" dirty="0" smtClean="0">
                <a:effectLst>
                  <a:outerShdw blurRad="38100" dist="38100" dir="2700000" algn="tl">
                    <a:srgbClr val="000000">
                      <a:alpha val="43137"/>
                    </a:srgbClr>
                  </a:outerShdw>
                </a:effectLst>
              </a:rPr>
              <a:t>Predict outbreak occurrences</a:t>
            </a:r>
          </a:p>
          <a:p>
            <a:pPr lvl="2">
              <a:buClr>
                <a:srgbClr val="00B0F0"/>
              </a:buClr>
            </a:pPr>
            <a:r>
              <a:rPr lang="en-US" sz="2400" b="1" dirty="0" smtClean="0">
                <a:effectLst>
                  <a:outerShdw blurRad="38100" dist="38100" dir="2700000" algn="tl">
                    <a:srgbClr val="000000">
                      <a:alpha val="43137"/>
                    </a:srgbClr>
                  </a:outerShdw>
                </a:effectLst>
              </a:rPr>
              <a:t>Identify areas requiring treatment to prevent outbreaks (hotspots of localized activity)</a:t>
            </a:r>
          </a:p>
          <a:p>
            <a:pPr lvl="2">
              <a:buClr>
                <a:srgbClr val="00B0F0"/>
              </a:buClr>
            </a:pPr>
            <a:r>
              <a:rPr lang="en-US" sz="2400" b="1" dirty="0" smtClean="0">
                <a:effectLst>
                  <a:outerShdw blurRad="38100" dist="38100" dir="2700000" algn="tl">
                    <a:srgbClr val="000000">
                      <a:alpha val="43137"/>
                    </a:srgbClr>
                  </a:outerShdw>
                </a:effectLst>
              </a:rPr>
              <a:t>Evaluate response readiness</a:t>
            </a:r>
          </a:p>
          <a:p>
            <a:pPr lvl="2">
              <a:buClr>
                <a:srgbClr val="00B0F0"/>
              </a:buClr>
            </a:pPr>
            <a:r>
              <a:rPr lang="en-US" sz="2400" b="1" dirty="0" smtClean="0">
                <a:effectLst>
                  <a:outerShdw blurRad="38100" dist="38100" dir="2700000" algn="tl">
                    <a:srgbClr val="000000">
                      <a:alpha val="43137"/>
                    </a:srgbClr>
                  </a:outerShdw>
                </a:effectLst>
              </a:rPr>
              <a:t>Monitor control efforts</a:t>
            </a:r>
          </a:p>
          <a:p>
            <a:pPr lvl="1">
              <a:buClr>
                <a:schemeClr val="accent4">
                  <a:lumMod val="60000"/>
                  <a:lumOff val="40000"/>
                </a:schemeClr>
              </a:buClr>
            </a:pPr>
            <a:endParaRPr lang="en-US" b="1" dirty="0" smtClean="0">
              <a:effectLst>
                <a:outerShdw blurRad="38100" dist="38100" dir="2700000" algn="tl">
                  <a:srgbClr val="000000">
                    <a:alpha val="43137"/>
                  </a:srgbClr>
                </a:outerShdw>
              </a:effectLst>
            </a:endParaRPr>
          </a:p>
          <a:p>
            <a:pPr>
              <a:buClr>
                <a:schemeClr val="accent4">
                  <a:lumMod val="60000"/>
                  <a:lumOff val="40000"/>
                </a:schemeClr>
              </a:buClr>
              <a:buFont typeface="Arial" panose="020B0604020202020204" pitchFamily="34" charset="0"/>
              <a:buChar char="•"/>
            </a:pPr>
            <a:endParaRPr lang="en-US" b="1" dirty="0">
              <a:effectLst>
                <a:outerShdw blurRad="38100" dist="38100" dir="2700000" algn="tl">
                  <a:srgbClr val="000000">
                    <a:alpha val="43137"/>
                  </a:srgbClr>
                </a:outerShdw>
              </a:effectLst>
            </a:endParaRPr>
          </a:p>
          <a:p>
            <a:pPr marL="457200" lvl="1" indent="0">
              <a:buClr>
                <a:schemeClr val="accent1">
                  <a:lumMod val="60000"/>
                  <a:lumOff val="40000"/>
                </a:schemeClr>
              </a:buClr>
              <a:buSzPct val="65000"/>
              <a:buNone/>
            </a:pPr>
            <a:endParaRPr lang="en-US" sz="2800" b="1"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677759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werpoint Footer.png"/>
          <p:cNvPicPr/>
          <p:nvPr/>
        </p:nvPicPr>
        <p:blipFill>
          <a:blip r:embed="rId2" cstate="print"/>
          <a:srcRect/>
          <a:stretch>
            <a:fillRect/>
          </a:stretch>
        </p:blipFill>
        <p:spPr bwMode="auto">
          <a:xfrm>
            <a:off x="0" y="5179162"/>
            <a:ext cx="12113971" cy="1678838"/>
          </a:xfrm>
          <a:prstGeom prst="rect">
            <a:avLst/>
          </a:prstGeom>
          <a:noFill/>
          <a:ln w="9525">
            <a:noFill/>
            <a:miter lim="800000"/>
            <a:headEnd/>
            <a:tailEnd/>
          </a:ln>
        </p:spPr>
      </p:pic>
      <p:pic>
        <p:nvPicPr>
          <p:cNvPr id="3074" name="Picture 2" descr="http://trampamosquito.com/ingles/mas-info/BG-sentinel_clip_image002.jpg">
            <a:hlinkClick r:id="rId3"/>
          </p:cNvPr>
          <p:cNvPicPr>
            <a:picLocks noChangeAspect="1" noChangeArrowheads="1"/>
          </p:cNvPicPr>
          <p:nvPr/>
        </p:nvPicPr>
        <p:blipFill>
          <a:blip r:embed="rId4" cstate="print"/>
          <a:srcRect/>
          <a:stretch>
            <a:fillRect/>
          </a:stretch>
        </p:blipFill>
        <p:spPr bwMode="auto">
          <a:xfrm>
            <a:off x="6977742" y="4657645"/>
            <a:ext cx="3923211" cy="2200355"/>
          </a:xfrm>
          <a:prstGeom prst="rect">
            <a:avLst/>
          </a:prstGeom>
          <a:noFill/>
        </p:spPr>
      </p:pic>
      <p:sp>
        <p:nvSpPr>
          <p:cNvPr id="2" name="Title 1"/>
          <p:cNvSpPr>
            <a:spLocks noGrp="1"/>
          </p:cNvSpPr>
          <p:nvPr>
            <p:ph type="title"/>
          </p:nvPr>
        </p:nvSpPr>
        <p:spPr>
          <a:xfrm>
            <a:off x="0" y="0"/>
            <a:ext cx="12192000" cy="1417638"/>
          </a:xfrm>
        </p:spPr>
        <p:txBody>
          <a:bodyPr/>
          <a:lstStyle/>
          <a:p>
            <a:pPr algn="ctr"/>
            <a:r>
              <a:rPr lang="en-US" b="1" dirty="0" smtClean="0">
                <a:effectLst>
                  <a:outerShdw blurRad="38100" dist="38100" dir="2700000" algn="tl">
                    <a:srgbClr val="000000">
                      <a:alpha val="43137"/>
                    </a:srgbClr>
                  </a:outerShdw>
                </a:effectLst>
              </a:rPr>
              <a:t>Need for Increased Surveillance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524000"/>
            <a:ext cx="11684000" cy="5302858"/>
          </a:xfrm>
        </p:spPr>
        <p:txBody>
          <a:bodyPr>
            <a:normAutofit/>
          </a:bodyPr>
          <a:lstStyle/>
          <a:p>
            <a:pPr>
              <a:buClr>
                <a:srgbClr val="00CC00"/>
              </a:buClr>
            </a:pPr>
            <a:r>
              <a:rPr lang="en-US" sz="3200" b="1" dirty="0" smtClean="0">
                <a:effectLst>
                  <a:outerShdw blurRad="38100" dist="38100" dir="2700000" algn="tl">
                    <a:srgbClr val="000000">
                      <a:alpha val="43137"/>
                    </a:srgbClr>
                  </a:outerShdw>
                </a:effectLst>
              </a:rPr>
              <a:t>FDACS provided over 300 BG Sentinel Traps for adult collections to counties</a:t>
            </a:r>
          </a:p>
          <a:p>
            <a:pPr lvl="1">
              <a:buClr>
                <a:schemeClr val="accent6"/>
              </a:buClr>
              <a:buSzPct val="96000"/>
            </a:pPr>
            <a:r>
              <a:rPr lang="en-US" sz="2800" b="1" dirty="0" smtClean="0">
                <a:effectLst>
                  <a:outerShdw blurRad="38100" dist="38100" dir="2700000" algn="tl">
                    <a:srgbClr val="000000">
                      <a:alpha val="43137"/>
                    </a:srgbClr>
                  </a:outerShdw>
                </a:effectLst>
              </a:rPr>
              <a:t>Excellent surveillance tool for peridomestic species</a:t>
            </a:r>
          </a:p>
          <a:p>
            <a:pPr lvl="1">
              <a:buClr>
                <a:schemeClr val="accent6"/>
              </a:buClr>
              <a:buSzPct val="96000"/>
            </a:pPr>
            <a:r>
              <a:rPr lang="en-US" sz="2800" b="1" dirty="0" smtClean="0">
                <a:effectLst>
                  <a:outerShdw blurRad="38100" dist="38100" dir="2700000" algn="tl">
                    <a:srgbClr val="000000">
                      <a:alpha val="43137"/>
                    </a:srgbClr>
                  </a:outerShdw>
                </a:effectLst>
              </a:rPr>
              <a:t>Mimics human body convection currents</a:t>
            </a:r>
          </a:p>
          <a:p>
            <a:pPr lvl="1">
              <a:buClr>
                <a:schemeClr val="accent6"/>
              </a:buClr>
              <a:buSzPct val="96000"/>
            </a:pPr>
            <a:r>
              <a:rPr lang="en-US" sz="2800" b="1" dirty="0" smtClean="0">
                <a:effectLst>
                  <a:outerShdw blurRad="38100" dist="38100" dir="2700000" algn="tl">
                    <a:srgbClr val="000000">
                      <a:alpha val="43137"/>
                    </a:srgbClr>
                  </a:outerShdw>
                </a:effectLst>
              </a:rPr>
              <a:t>Releases artificial human skin and octenol lures through large surface area</a:t>
            </a:r>
          </a:p>
          <a:p>
            <a:pPr lvl="1">
              <a:buClr>
                <a:schemeClr val="accent6"/>
              </a:buClr>
              <a:buSzPct val="96000"/>
            </a:pPr>
            <a:r>
              <a:rPr lang="en-US" sz="2800" b="1" dirty="0" smtClean="0">
                <a:effectLst>
                  <a:outerShdw blurRad="38100" dist="38100" dir="2700000" algn="tl">
                    <a:srgbClr val="000000">
                      <a:alpha val="43137"/>
                    </a:srgbClr>
                  </a:outerShdw>
                </a:effectLst>
              </a:rPr>
              <a:t>Utilizes attractive visual cues</a:t>
            </a:r>
          </a:p>
          <a:p>
            <a:pPr lvl="1">
              <a:buClr>
                <a:schemeClr val="accent6"/>
              </a:buClr>
              <a:buSzPct val="96000"/>
              <a:buNone/>
            </a:pPr>
            <a:endParaRPr lang="en-US" sz="800" b="1" dirty="0" smtClean="0">
              <a:effectLst>
                <a:outerShdw blurRad="38100" dist="38100" dir="2700000" algn="tl">
                  <a:srgbClr val="000000">
                    <a:alpha val="43137"/>
                  </a:srgbClr>
                </a:outerShdw>
              </a:effectLst>
            </a:endParaRPr>
          </a:p>
          <a:p>
            <a:pPr lvl="1">
              <a:buClr>
                <a:schemeClr val="accent6"/>
              </a:buClr>
              <a:buSzPct val="96000"/>
            </a:pPr>
            <a:r>
              <a:rPr lang="en-US" sz="2800" b="1" dirty="0" smtClean="0">
                <a:effectLst>
                  <a:outerShdw blurRad="38100" dist="38100" dir="2700000" algn="tl">
                    <a:srgbClr val="000000">
                      <a:alpha val="43137"/>
                    </a:srgbClr>
                  </a:outerShdw>
                </a:effectLst>
              </a:rPr>
              <a:t>**Catches increased with CO</a:t>
            </a:r>
            <a:r>
              <a:rPr lang="en-US" sz="2800" b="1" baseline="-25000" dirty="0" smtClean="0">
                <a:effectLst>
                  <a:outerShdw blurRad="38100" dist="38100" dir="2700000" algn="tl">
                    <a:srgbClr val="000000">
                      <a:alpha val="43137"/>
                    </a:srgbClr>
                  </a:outerShdw>
                </a:effectLst>
              </a:rPr>
              <a:t>2</a:t>
            </a:r>
            <a:endParaRPr lang="en-US" sz="2800" baseline="-25000" dirty="0" smtClean="0">
              <a:effectLst>
                <a:outerShdw blurRad="38100" dist="38100" dir="2700000" algn="tl">
                  <a:srgbClr val="000000">
                    <a:alpha val="43137"/>
                  </a:srgbClr>
                </a:outerShdw>
              </a:effectLst>
            </a:endParaRPr>
          </a:p>
          <a:p>
            <a:pPr lvl="1">
              <a:buClr>
                <a:srgbClr val="00B0F0"/>
              </a:buClr>
              <a:buSzPct val="96000"/>
              <a:buNone/>
            </a:pPr>
            <a:endParaRPr lang="en-US" sz="2800" b="1" baseline="-25000" dirty="0">
              <a:effectLst>
                <a:outerShdw blurRad="38100" dist="38100" dir="2700000" algn="tl">
                  <a:srgbClr val="000000">
                    <a:alpha val="43137"/>
                  </a:srgbClr>
                </a:outerShdw>
              </a:effectLst>
            </a:endParaRPr>
          </a:p>
        </p:txBody>
      </p:sp>
      <p:pic>
        <p:nvPicPr>
          <p:cNvPr id="11266" name="Picture 2" descr="http://www.biogents.com/html/img/pool/BG-Sentinel2_foto.jpg"/>
          <p:cNvPicPr>
            <a:picLocks noChangeAspect="1" noChangeArrowheads="1"/>
          </p:cNvPicPr>
          <p:nvPr/>
        </p:nvPicPr>
        <p:blipFill rotWithShape="1">
          <a:blip r:embed="rId5"/>
          <a:srcRect l="6798" t="5201" b="6046"/>
          <a:stretch/>
        </p:blipFill>
        <p:spPr bwMode="auto">
          <a:xfrm>
            <a:off x="9742714" y="3805380"/>
            <a:ext cx="2449285" cy="3021478"/>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werpoint Footer.png"/>
          <p:cNvPicPr/>
          <p:nvPr/>
        </p:nvPicPr>
        <p:blipFill>
          <a:blip r:embed="rId3" cstate="print"/>
          <a:srcRect/>
          <a:stretch>
            <a:fillRect/>
          </a:stretch>
        </p:blipFill>
        <p:spPr bwMode="auto">
          <a:xfrm>
            <a:off x="0" y="5179162"/>
            <a:ext cx="12113971" cy="1678838"/>
          </a:xfrm>
          <a:prstGeom prst="rect">
            <a:avLst/>
          </a:prstGeom>
          <a:noFill/>
          <a:ln w="9525">
            <a:noFill/>
            <a:miter lim="800000"/>
            <a:headEnd/>
            <a:tailEnd/>
          </a:ln>
        </p:spPr>
      </p:pic>
      <p:sp>
        <p:nvSpPr>
          <p:cNvPr id="2" name="Title 1"/>
          <p:cNvSpPr>
            <a:spLocks noGrp="1"/>
          </p:cNvSpPr>
          <p:nvPr>
            <p:ph type="title"/>
          </p:nvPr>
        </p:nvSpPr>
        <p:spPr>
          <a:xfrm>
            <a:off x="1981200" y="0"/>
            <a:ext cx="8458200" cy="1417638"/>
          </a:xfrm>
        </p:spPr>
        <p:txBody>
          <a:bodyPr/>
          <a:lstStyle/>
          <a:p>
            <a:pPr algn="ctr"/>
            <a:r>
              <a:rPr lang="en-US" b="1" dirty="0" smtClean="0">
                <a:effectLst>
                  <a:outerShdw blurRad="38100" dist="38100" dir="2700000" algn="tl">
                    <a:srgbClr val="000000">
                      <a:alpha val="43137"/>
                    </a:srgbClr>
                  </a:outerShdw>
                </a:effectLst>
              </a:rPr>
              <a:t>State Response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448344"/>
            <a:ext cx="11870055" cy="5409656"/>
          </a:xfrm>
        </p:spPr>
        <p:txBody>
          <a:bodyPr>
            <a:normAutofit/>
          </a:bodyPr>
          <a:lstStyle/>
          <a:p>
            <a:pPr>
              <a:buClr>
                <a:srgbClr val="00CC00"/>
              </a:buClr>
              <a:buFont typeface="Arial" panose="020B0604020202020204" pitchFamily="34" charset="0"/>
              <a:buChar char="•"/>
            </a:pPr>
            <a:r>
              <a:rPr lang="en-US" sz="3200" b="1" dirty="0" smtClean="0">
                <a:effectLst>
                  <a:outerShdw blurRad="38100" dist="38100" dir="2700000" algn="tl">
                    <a:srgbClr val="000000">
                      <a:alpha val="43137"/>
                    </a:srgbClr>
                  </a:outerShdw>
                </a:effectLst>
              </a:rPr>
              <a:t>FDACS Bronson </a:t>
            </a:r>
            <a:r>
              <a:rPr lang="en-US" sz="3200" b="1" dirty="0">
                <a:effectLst>
                  <a:outerShdw blurRad="38100" dist="38100" dir="2700000" algn="tl">
                    <a:srgbClr val="000000">
                      <a:alpha val="43137"/>
                    </a:srgbClr>
                  </a:outerShdw>
                </a:effectLst>
              </a:rPr>
              <a:t>Animal Disease Diagnostic Laboratory (BADDL)</a:t>
            </a:r>
          </a:p>
          <a:p>
            <a:pPr lvl="1">
              <a:buClr>
                <a:schemeClr val="accent6"/>
              </a:buClr>
            </a:pPr>
            <a:r>
              <a:rPr lang="en-US" sz="2800" b="1" dirty="0">
                <a:effectLst>
                  <a:outerShdw blurRad="38100" dist="38100" dir="2700000" algn="tl">
                    <a:srgbClr val="000000">
                      <a:alpha val="43137"/>
                    </a:srgbClr>
                  </a:outerShdw>
                </a:effectLst>
              </a:rPr>
              <a:t>Multiplex RT-PCR assay for rapid detection of Zika, Dengue, and Chikungunya </a:t>
            </a:r>
            <a:r>
              <a:rPr lang="en-US" sz="2800" b="1" dirty="0" smtClean="0">
                <a:effectLst>
                  <a:outerShdw blurRad="38100" dist="38100" dir="2700000" algn="tl">
                    <a:srgbClr val="000000">
                      <a:alpha val="43137"/>
                    </a:srgbClr>
                  </a:outerShdw>
                </a:effectLst>
              </a:rPr>
              <a:t>viruses</a:t>
            </a:r>
          </a:p>
          <a:p>
            <a:pPr lvl="1">
              <a:buClr>
                <a:schemeClr val="accent6"/>
              </a:buClr>
            </a:pPr>
            <a:r>
              <a:rPr lang="en-US" sz="2800" b="1" dirty="0" smtClean="0">
                <a:effectLst>
                  <a:outerShdw blurRad="38100" dist="38100" dir="2700000" algn="tl">
                    <a:srgbClr val="000000">
                      <a:alpha val="43137"/>
                    </a:srgbClr>
                  </a:outerShdw>
                </a:effectLst>
              </a:rPr>
              <a:t>Provided protocol to counties</a:t>
            </a:r>
          </a:p>
          <a:p>
            <a:pPr lvl="1">
              <a:buClr>
                <a:schemeClr val="accent6"/>
              </a:buClr>
            </a:pPr>
            <a:r>
              <a:rPr lang="en-US" sz="2800" b="1" dirty="0" smtClean="0">
                <a:effectLst>
                  <a:outerShdw blurRad="38100" dist="38100" dir="2700000" algn="tl">
                    <a:srgbClr val="000000">
                      <a:alpha val="43137"/>
                    </a:srgbClr>
                  </a:outerShdw>
                </a:effectLst>
              </a:rPr>
              <a:t>Encouraged counties to submit all </a:t>
            </a:r>
            <a:r>
              <a:rPr lang="en-US" sz="2800" b="1" i="1" dirty="0" smtClean="0">
                <a:effectLst>
                  <a:outerShdw blurRad="38100" dist="38100" dir="2700000" algn="tl">
                    <a:srgbClr val="000000">
                      <a:alpha val="43137"/>
                    </a:srgbClr>
                  </a:outerShdw>
                </a:effectLst>
              </a:rPr>
              <a:t>Aedes aegypti </a:t>
            </a:r>
            <a:r>
              <a:rPr lang="en-US" sz="2800" b="1" dirty="0" smtClean="0">
                <a:effectLst>
                  <a:outerShdw blurRad="38100" dist="38100" dir="2700000" algn="tl">
                    <a:srgbClr val="000000">
                      <a:alpha val="43137"/>
                    </a:srgbClr>
                  </a:outerShdw>
                </a:effectLst>
              </a:rPr>
              <a:t>&amp; </a:t>
            </a:r>
            <a:r>
              <a:rPr lang="en-US" sz="2800" b="1" i="1" dirty="0" smtClean="0">
                <a:effectLst>
                  <a:outerShdw blurRad="38100" dist="38100" dir="2700000" algn="tl">
                    <a:srgbClr val="000000">
                      <a:alpha val="43137"/>
                    </a:srgbClr>
                  </a:outerShdw>
                </a:effectLst>
              </a:rPr>
              <a:t>Aedes albopictus </a:t>
            </a:r>
            <a:r>
              <a:rPr lang="en-US" sz="2800" b="1" dirty="0" smtClean="0">
                <a:effectLst>
                  <a:outerShdw blurRad="38100" dist="38100" dir="2700000" algn="tl">
                    <a:srgbClr val="000000">
                      <a:alpha val="43137"/>
                    </a:srgbClr>
                  </a:outerShdw>
                </a:effectLst>
              </a:rPr>
              <a:t>specimens collected to Kissimmee</a:t>
            </a:r>
            <a:endParaRPr lang="en-US" sz="2800" b="1" dirty="0">
              <a:effectLst>
                <a:outerShdw blurRad="38100" dist="38100" dir="2700000" algn="tl">
                  <a:srgbClr val="000000">
                    <a:alpha val="43137"/>
                  </a:srgbClr>
                </a:outerShdw>
              </a:effectLst>
            </a:endParaRPr>
          </a:p>
          <a:p>
            <a:pPr lvl="2">
              <a:buClr>
                <a:srgbClr val="00B0F0"/>
              </a:buClr>
            </a:pPr>
            <a:r>
              <a:rPr lang="en-US" sz="2600" b="1" dirty="0">
                <a:effectLst>
                  <a:outerShdw blurRad="38100" dist="38100" dir="2700000" algn="tl">
                    <a:srgbClr val="000000">
                      <a:alpha val="43137"/>
                    </a:srgbClr>
                  </a:outerShdw>
                </a:effectLst>
              </a:rPr>
              <a:t>Number of pools tested – </a:t>
            </a:r>
            <a:r>
              <a:rPr lang="en-US" sz="2600" b="1" dirty="0" smtClean="0">
                <a:effectLst>
                  <a:outerShdw blurRad="38100" dist="38100" dir="2700000" algn="tl">
                    <a:srgbClr val="000000">
                      <a:alpha val="43137"/>
                    </a:srgbClr>
                  </a:outerShdw>
                </a:effectLst>
              </a:rPr>
              <a:t>over </a:t>
            </a:r>
            <a:r>
              <a:rPr lang="en-US" sz="2600" b="1" dirty="0" smtClean="0">
                <a:solidFill>
                  <a:srgbClr val="00CC00"/>
                </a:solidFill>
                <a:effectLst>
                  <a:outerShdw blurRad="38100" dist="38100" dir="2700000" algn="tl">
                    <a:srgbClr val="000000">
                      <a:alpha val="43137"/>
                    </a:srgbClr>
                  </a:outerShdw>
                </a:effectLst>
              </a:rPr>
              <a:t>5,836</a:t>
            </a:r>
            <a:endParaRPr lang="en-US" sz="2600" b="1" dirty="0">
              <a:solidFill>
                <a:srgbClr val="00CC00"/>
              </a:solidFill>
              <a:effectLst>
                <a:outerShdw blurRad="38100" dist="38100" dir="2700000" algn="tl">
                  <a:srgbClr val="000000">
                    <a:alpha val="43137"/>
                  </a:srgbClr>
                </a:outerShdw>
              </a:effectLst>
            </a:endParaRPr>
          </a:p>
          <a:p>
            <a:pPr lvl="2">
              <a:buClr>
                <a:srgbClr val="00B0F0"/>
              </a:buClr>
            </a:pPr>
            <a:r>
              <a:rPr lang="en-US" sz="2600" b="1" dirty="0">
                <a:effectLst>
                  <a:outerShdw blurRad="38100" dist="38100" dir="2700000" algn="tl">
                    <a:srgbClr val="000000">
                      <a:alpha val="43137"/>
                    </a:srgbClr>
                  </a:outerShdw>
                </a:effectLst>
              </a:rPr>
              <a:t>Number of individual mosquitoes – over </a:t>
            </a:r>
            <a:r>
              <a:rPr lang="en-US" sz="2600" b="1" dirty="0" smtClean="0">
                <a:solidFill>
                  <a:srgbClr val="00CC00"/>
                </a:solidFill>
                <a:effectLst>
                  <a:outerShdw blurRad="38100" dist="38100" dir="2700000" algn="tl">
                    <a:srgbClr val="000000">
                      <a:alpha val="43137"/>
                    </a:srgbClr>
                  </a:outerShdw>
                </a:effectLst>
              </a:rPr>
              <a:t>76,889</a:t>
            </a:r>
            <a:endParaRPr lang="en-US" sz="2600" b="1" dirty="0">
              <a:solidFill>
                <a:srgbClr val="00CC00"/>
              </a:solidFill>
              <a:effectLst>
                <a:outerShdw blurRad="38100" dist="38100" dir="2700000" algn="tl">
                  <a:srgbClr val="000000">
                    <a:alpha val="43137"/>
                  </a:srgbClr>
                </a:outerShdw>
              </a:effectLst>
            </a:endParaRPr>
          </a:p>
          <a:p>
            <a:pPr lvl="2">
              <a:buClr>
                <a:srgbClr val="00B0F0"/>
              </a:buClr>
            </a:pPr>
            <a:r>
              <a:rPr lang="en-US" sz="2600" b="1" dirty="0">
                <a:effectLst>
                  <a:outerShdw blurRad="38100" dist="38100" dir="2700000" algn="tl">
                    <a:srgbClr val="000000">
                      <a:alpha val="43137"/>
                    </a:srgbClr>
                  </a:outerShdw>
                </a:effectLst>
              </a:rPr>
              <a:t>Number of counties submitting samples – </a:t>
            </a:r>
            <a:r>
              <a:rPr lang="en-US" sz="2600" b="1" dirty="0">
                <a:solidFill>
                  <a:srgbClr val="00CC00"/>
                </a:solidFill>
                <a:effectLst>
                  <a:outerShdw blurRad="38100" dist="38100" dir="2700000" algn="tl">
                    <a:srgbClr val="000000">
                      <a:alpha val="43137"/>
                    </a:srgbClr>
                  </a:outerShdw>
                </a:effectLst>
              </a:rPr>
              <a:t>35</a:t>
            </a:r>
          </a:p>
          <a:p>
            <a:pPr marL="457200" lvl="1" indent="0">
              <a:buClr>
                <a:schemeClr val="accent1">
                  <a:lumMod val="60000"/>
                  <a:lumOff val="40000"/>
                </a:schemeClr>
              </a:buClr>
              <a:buSzPct val="65000"/>
              <a:buNone/>
            </a:pPr>
            <a:r>
              <a:rPr lang="en-US" sz="2800" b="1" dirty="0" smtClean="0">
                <a:effectLst>
                  <a:outerShdw blurRad="38100" dist="38100" dir="2700000" algn="tl">
                    <a:srgbClr val="000000">
                      <a:alpha val="43137"/>
                    </a:srgbClr>
                  </a:outerShdw>
                </a:effectLst>
              </a:rPr>
              <a:t>				</a:t>
            </a:r>
            <a:r>
              <a:rPr lang="en-US" sz="2500" b="1" dirty="0" smtClean="0">
                <a:effectLst>
                  <a:outerShdw blurRad="38100" dist="38100" dir="2700000" algn="tl">
                    <a:srgbClr val="000000">
                      <a:alpha val="43137"/>
                    </a:srgbClr>
                  </a:outerShdw>
                </a:effectLst>
              </a:rPr>
              <a:t>(As of </a:t>
            </a:r>
            <a:r>
              <a:rPr lang="en-US" sz="2500" b="1" dirty="0" smtClean="0">
                <a:effectLst>
                  <a:outerShdw blurRad="38100" dist="38100" dir="2700000" algn="tl">
                    <a:srgbClr val="000000">
                      <a:alpha val="43137"/>
                    </a:srgbClr>
                  </a:outerShdw>
                </a:effectLst>
              </a:rPr>
              <a:t>Dec. 1, 2016)</a:t>
            </a:r>
            <a:endParaRPr lang="en-US" sz="2500" b="1" dirty="0">
              <a:effectLst>
                <a:outerShdw blurRad="38100" dist="38100" dir="2700000" algn="tl">
                  <a:srgbClr val="000000">
                    <a:alpha val="43137"/>
                  </a:srgbClr>
                </a:outerShdw>
              </a:effectLst>
            </a:endParaRPr>
          </a:p>
        </p:txBody>
      </p:sp>
      <p:pic>
        <p:nvPicPr>
          <p:cNvPr id="5" name="Picture 6" descr="https://www.hccfl.edu/onlineathcc/images/dm-mosquito.jpg">
            <a:hlinkClick r:id="rId4"/>
          </p:cNvPr>
          <p:cNvPicPr>
            <a:picLocks noChangeAspect="1" noChangeArrowheads="1"/>
          </p:cNvPicPr>
          <p:nvPr/>
        </p:nvPicPr>
        <p:blipFill>
          <a:blip r:embed="rId5" cstate="print"/>
          <a:srcRect/>
          <a:stretch>
            <a:fillRect/>
          </a:stretch>
        </p:blipFill>
        <p:spPr bwMode="auto">
          <a:xfrm>
            <a:off x="8063816" y="4103914"/>
            <a:ext cx="4128184" cy="2754086"/>
          </a:xfrm>
          <a:prstGeom prst="rect">
            <a:avLst/>
          </a:prstGeom>
          <a:noFill/>
        </p:spPr>
      </p:pic>
      <p:pic>
        <p:nvPicPr>
          <p:cNvPr id="7" name="Picture 2" descr="Image result for mosquito pool testing florida">
            <a:hlinkClick r:id="rId6"/>
          </p:cNvPr>
          <p:cNvPicPr>
            <a:picLocks noChangeAspect="1" noChangeArrowheads="1"/>
          </p:cNvPicPr>
          <p:nvPr/>
        </p:nvPicPr>
        <p:blipFill>
          <a:blip r:embed="rId7" cstate="email"/>
          <a:srcRect/>
          <a:stretch>
            <a:fillRect/>
          </a:stretch>
        </p:blipFill>
        <p:spPr bwMode="auto">
          <a:xfrm>
            <a:off x="9753600" y="0"/>
            <a:ext cx="2438400" cy="1371601"/>
          </a:xfrm>
          <a:prstGeom prst="rect">
            <a:avLst/>
          </a:prstGeom>
          <a:noFill/>
        </p:spPr>
      </p:pic>
    </p:spTree>
    <p:extLst>
      <p:ext uri="{BB962C8B-B14F-4D97-AF65-F5344CB8AC3E}">
        <p14:creationId xmlns="" xmlns:p14="http://schemas.microsoft.com/office/powerpoint/2010/main" val="3677759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p>
            <a:pPr algn="ctr"/>
            <a:r>
              <a:rPr lang="en-US" b="1" dirty="0" smtClean="0"/>
              <a:t>State Response Plan/Local Aid</a:t>
            </a:r>
            <a:endParaRPr lang="en-US" b="1" dirty="0"/>
          </a:p>
        </p:txBody>
      </p:sp>
      <p:sp>
        <p:nvSpPr>
          <p:cNvPr id="3" name="Content Placeholder 2"/>
          <p:cNvSpPr>
            <a:spLocks noGrp="1"/>
          </p:cNvSpPr>
          <p:nvPr>
            <p:ph idx="1"/>
          </p:nvPr>
        </p:nvSpPr>
        <p:spPr>
          <a:xfrm>
            <a:off x="314325" y="1371600"/>
            <a:ext cx="11806961" cy="5486400"/>
          </a:xfrm>
        </p:spPr>
        <p:txBody>
          <a:bodyPr>
            <a:normAutofit/>
          </a:bodyPr>
          <a:lstStyle/>
          <a:p>
            <a:r>
              <a:rPr lang="en-US" sz="3200" b="1" dirty="0" smtClean="0">
                <a:solidFill>
                  <a:schemeClr val="tx1">
                    <a:lumMod val="95000"/>
                  </a:schemeClr>
                </a:solidFill>
                <a:effectLst>
                  <a:outerShdw blurRad="38100" dist="38100" dir="2700000" algn="tl">
                    <a:srgbClr val="000000">
                      <a:alpha val="43137"/>
                    </a:srgbClr>
                  </a:outerShdw>
                </a:effectLst>
              </a:rPr>
              <a:t>Implemented Incident Command Structure</a:t>
            </a:r>
          </a:p>
          <a:p>
            <a:pPr lvl="1"/>
            <a:r>
              <a:rPr lang="en-US" sz="2600" b="1" dirty="0" smtClean="0">
                <a:solidFill>
                  <a:schemeClr val="tx1">
                    <a:lumMod val="95000"/>
                  </a:schemeClr>
                </a:solidFill>
              </a:rPr>
              <a:t>Joint Task Force with FDoH</a:t>
            </a:r>
          </a:p>
          <a:p>
            <a:pPr lvl="2"/>
            <a:r>
              <a:rPr lang="en-US" sz="2400" b="1" dirty="0" err="1" smtClean="0">
                <a:solidFill>
                  <a:schemeClr val="tx1">
                    <a:lumMod val="95000"/>
                  </a:schemeClr>
                </a:solidFill>
              </a:rPr>
              <a:t>Scaleable</a:t>
            </a:r>
            <a:r>
              <a:rPr lang="en-US" sz="2400" b="1" dirty="0" smtClean="0">
                <a:solidFill>
                  <a:schemeClr val="tx1">
                    <a:lumMod val="95000"/>
                  </a:schemeClr>
                </a:solidFill>
              </a:rPr>
              <a:t> to adapt to a changing role of FDACS</a:t>
            </a:r>
          </a:p>
          <a:p>
            <a:pPr lvl="2"/>
            <a:endParaRPr lang="en-US" sz="800" b="1" dirty="0" smtClean="0">
              <a:solidFill>
                <a:schemeClr val="tx1">
                  <a:lumMod val="95000"/>
                </a:schemeClr>
              </a:solidFill>
              <a:effectLst>
                <a:outerShdw blurRad="38100" dist="38100" dir="2700000" algn="tl">
                  <a:srgbClr val="000000">
                    <a:alpha val="43137"/>
                  </a:srgbClr>
                </a:outerShdw>
              </a:effectLst>
            </a:endParaRPr>
          </a:p>
          <a:p>
            <a:r>
              <a:rPr lang="en-US" sz="3200" b="1" dirty="0" smtClean="0">
                <a:solidFill>
                  <a:schemeClr val="tx1">
                    <a:lumMod val="95000"/>
                  </a:schemeClr>
                </a:solidFill>
              </a:rPr>
              <a:t>Develop control </a:t>
            </a:r>
            <a:r>
              <a:rPr lang="en-US" sz="3200" b="1" dirty="0">
                <a:solidFill>
                  <a:schemeClr val="tx1">
                    <a:lumMod val="95000"/>
                  </a:schemeClr>
                </a:solidFill>
              </a:rPr>
              <a:t>strategy for state level </a:t>
            </a:r>
            <a:r>
              <a:rPr lang="en-US" sz="3200" b="1" dirty="0" smtClean="0">
                <a:solidFill>
                  <a:schemeClr val="tx1">
                    <a:lumMod val="95000"/>
                  </a:schemeClr>
                </a:solidFill>
              </a:rPr>
              <a:t>response to </a:t>
            </a:r>
            <a:r>
              <a:rPr lang="en-US" sz="3200" b="1" dirty="0" smtClean="0">
                <a:solidFill>
                  <a:schemeClr val="tx1">
                    <a:lumMod val="95000"/>
                  </a:schemeClr>
                </a:solidFill>
                <a:effectLst>
                  <a:outerShdw blurRad="38100" dist="38100" dir="2700000" algn="tl">
                    <a:srgbClr val="000000">
                      <a:alpha val="43137"/>
                    </a:srgbClr>
                  </a:outerShdw>
                </a:effectLst>
              </a:rPr>
              <a:t>assist in situations where a program/county cannot properly respond</a:t>
            </a:r>
            <a:endParaRPr lang="en-US" sz="3200" b="1" dirty="0">
              <a:solidFill>
                <a:schemeClr val="tx1">
                  <a:lumMod val="95000"/>
                </a:schemeClr>
              </a:solidFill>
            </a:endParaRPr>
          </a:p>
          <a:p>
            <a:pPr lvl="1"/>
            <a:r>
              <a:rPr lang="en-US" sz="2600" b="1" dirty="0" smtClean="0">
                <a:solidFill>
                  <a:schemeClr val="tx1">
                    <a:lumMod val="95000"/>
                  </a:schemeClr>
                </a:solidFill>
                <a:effectLst>
                  <a:outerShdw blurRad="38100" dist="38100" dir="2700000" algn="tl">
                    <a:srgbClr val="000000">
                      <a:alpha val="43137"/>
                    </a:srgbClr>
                  </a:outerShdw>
                </a:effectLst>
              </a:rPr>
              <a:t>Is there a MCP or is it an open county?</a:t>
            </a:r>
          </a:p>
          <a:p>
            <a:pPr lvl="1"/>
            <a:r>
              <a:rPr lang="en-US" sz="2600" b="1" dirty="0" smtClean="0">
                <a:solidFill>
                  <a:schemeClr val="tx1">
                    <a:lumMod val="95000"/>
                  </a:schemeClr>
                </a:solidFill>
                <a:effectLst>
                  <a:outerShdw blurRad="38100" dist="38100" dir="2700000" algn="tl">
                    <a:srgbClr val="000000">
                      <a:alpha val="43137"/>
                    </a:srgbClr>
                  </a:outerShdw>
                </a:effectLst>
              </a:rPr>
              <a:t>Can they respond to suspect, travel-associated or locally-acquired cases?</a:t>
            </a:r>
          </a:p>
          <a:p>
            <a:pPr lvl="1"/>
            <a:r>
              <a:rPr lang="en-US" sz="2600" b="1" dirty="0" smtClean="0">
                <a:solidFill>
                  <a:schemeClr val="tx1">
                    <a:lumMod val="95000"/>
                  </a:schemeClr>
                </a:solidFill>
                <a:effectLst>
                  <a:outerShdw blurRad="38100" dist="38100" dir="2700000" algn="tl">
                    <a:srgbClr val="000000">
                      <a:alpha val="43137"/>
                    </a:srgbClr>
                  </a:outerShdw>
                </a:effectLst>
              </a:rPr>
              <a:t>Has the MCP reached their resource capacity?</a:t>
            </a:r>
            <a:r>
              <a:rPr lang="en-US" sz="2600" b="1" dirty="0" smtClean="0">
                <a:solidFill>
                  <a:schemeClr val="tx1">
                    <a:lumMod val="95000"/>
                  </a:schemeClr>
                </a:solidFill>
              </a:rPr>
              <a:t> </a:t>
            </a:r>
          </a:p>
          <a:p>
            <a:pPr lvl="1"/>
            <a:endParaRPr lang="en-US" b="1" dirty="0" smtClean="0">
              <a:solidFill>
                <a:schemeClr val="tx1">
                  <a:lumMod val="95000"/>
                </a:schemeClr>
              </a:solidFill>
            </a:endParaRPr>
          </a:p>
          <a:p>
            <a:endParaRPr lang="en-US" sz="2400" dirty="0">
              <a:solidFill>
                <a:schemeClr val="tx1">
                  <a:lumMod val="95000"/>
                </a:schemeClr>
              </a:solidFill>
            </a:endParaRPr>
          </a:p>
          <a:p>
            <a:endParaRPr lang="en-US" dirty="0"/>
          </a:p>
        </p:txBody>
      </p:sp>
      <p:pic>
        <p:nvPicPr>
          <p:cNvPr id="4" name="Picture 3" descr="Powerpoint Footer.png"/>
          <p:cNvPicPr/>
          <p:nvPr/>
        </p:nvPicPr>
        <p:blipFill>
          <a:blip r:embed="rId2" cstate="print"/>
          <a:srcRect/>
          <a:stretch>
            <a:fillRect/>
          </a:stretch>
        </p:blipFill>
        <p:spPr bwMode="auto">
          <a:xfrm>
            <a:off x="0" y="5179162"/>
            <a:ext cx="12192000" cy="1678838"/>
          </a:xfrm>
          <a:prstGeom prst="rect">
            <a:avLst/>
          </a:prstGeom>
          <a:noFill/>
          <a:ln w="9525">
            <a:noFill/>
            <a:miter lim="800000"/>
            <a:headEnd/>
            <a:tailEnd/>
          </a:ln>
        </p:spPr>
      </p:pic>
    </p:spTree>
    <p:extLst>
      <p:ext uri="{BB962C8B-B14F-4D97-AF65-F5344CB8AC3E}">
        <p14:creationId xmlns="" xmlns:p14="http://schemas.microsoft.com/office/powerpoint/2010/main" val="113156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pPr algn="ctr"/>
            <a:r>
              <a:rPr lang="en-US" b="1" dirty="0" smtClean="0"/>
              <a:t>State Response Plan/Local Aid</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0789" y="1690689"/>
            <a:ext cx="10872477" cy="5098473"/>
          </a:xfrm>
        </p:spPr>
        <p:txBody>
          <a:bodyPr>
            <a:normAutofit/>
          </a:bodyPr>
          <a:lstStyle/>
          <a:p>
            <a:r>
              <a:rPr lang="en-US" sz="3200" b="1" dirty="0" smtClean="0">
                <a:effectLst>
                  <a:outerShdw blurRad="38100" dist="38100" dir="2700000" algn="tl">
                    <a:srgbClr val="000000">
                      <a:alpha val="43137"/>
                    </a:srgbClr>
                  </a:outerShdw>
                </a:effectLst>
              </a:rPr>
              <a:t>Task Force </a:t>
            </a:r>
            <a:r>
              <a:rPr lang="en-US" sz="3200" b="1" dirty="0" smtClean="0">
                <a:solidFill>
                  <a:srgbClr val="00FF00"/>
                </a:solidFill>
                <a:effectLst>
                  <a:outerShdw blurRad="38100" dist="38100" dir="2700000" algn="tl">
                    <a:srgbClr val="000000">
                      <a:alpha val="43137"/>
                    </a:srgbClr>
                  </a:outerShdw>
                </a:effectLst>
              </a:rPr>
              <a:t>door-to-door sweeps </a:t>
            </a:r>
            <a:r>
              <a:rPr lang="en-US" sz="3200" b="1" dirty="0" smtClean="0">
                <a:effectLst>
                  <a:outerShdw blurRad="38100" dist="38100" dir="2700000" algn="tl">
                    <a:srgbClr val="000000">
                      <a:alpha val="43137"/>
                    </a:srgbClr>
                  </a:outerShdw>
                </a:effectLst>
              </a:rPr>
              <a:t>of case response area</a:t>
            </a:r>
          </a:p>
          <a:p>
            <a:pPr lvl="1"/>
            <a:r>
              <a:rPr lang="en-US" sz="2800" b="1" dirty="0" smtClean="0">
                <a:effectLst>
                  <a:outerShdw blurRad="38100" dist="38100" dir="2700000" algn="tl">
                    <a:srgbClr val="000000">
                      <a:alpha val="43137"/>
                    </a:srgbClr>
                  </a:outerShdw>
                </a:effectLst>
              </a:rPr>
              <a:t>Crew</a:t>
            </a:r>
          </a:p>
          <a:p>
            <a:pPr lvl="2"/>
            <a:r>
              <a:rPr lang="en-US" sz="2600" b="1" dirty="0" smtClean="0">
                <a:solidFill>
                  <a:schemeClr val="tx1"/>
                </a:solidFill>
                <a:effectLst>
                  <a:outerShdw blurRad="38100" dist="38100" dir="2700000" algn="tl">
                    <a:srgbClr val="000000">
                      <a:alpha val="43137"/>
                    </a:srgbClr>
                  </a:outerShdw>
                </a:effectLst>
              </a:rPr>
              <a:t>Crew Boss</a:t>
            </a:r>
            <a:r>
              <a:rPr lang="en-US" sz="2600" b="1" dirty="0" smtClean="0">
                <a:solidFill>
                  <a:srgbClr val="00B0F0"/>
                </a:solidFill>
                <a:effectLst>
                  <a:outerShdw blurRad="38100" dist="38100" dir="2700000" algn="tl">
                    <a:srgbClr val="000000">
                      <a:alpha val="43137"/>
                    </a:srgbClr>
                  </a:outerShdw>
                </a:effectLst>
              </a:rPr>
              <a:t> (FDACS)</a:t>
            </a:r>
          </a:p>
          <a:p>
            <a:pPr lvl="3"/>
            <a:r>
              <a:rPr lang="en-US" sz="2400" b="1" dirty="0" smtClean="0">
                <a:effectLst>
                  <a:outerShdw blurRad="38100" dist="38100" dir="2700000" algn="tl">
                    <a:srgbClr val="000000">
                      <a:alpha val="43137"/>
                    </a:srgbClr>
                  </a:outerShdw>
                </a:effectLst>
              </a:rPr>
              <a:t>1 Education Specialist </a:t>
            </a:r>
            <a:r>
              <a:rPr lang="en-US" sz="2400" b="1" dirty="0" smtClean="0">
                <a:solidFill>
                  <a:srgbClr val="00B0F0"/>
                </a:solidFill>
                <a:effectLst>
                  <a:outerShdw blurRad="38100" dist="38100" dir="2700000" algn="tl">
                    <a:srgbClr val="000000">
                      <a:alpha val="43137"/>
                    </a:srgbClr>
                  </a:outerShdw>
                </a:effectLst>
              </a:rPr>
              <a:t>(FDoH)</a:t>
            </a:r>
            <a:endParaRPr lang="en-US" sz="2400" b="1" dirty="0" smtClean="0">
              <a:effectLst>
                <a:outerShdw blurRad="38100" dist="38100" dir="2700000" algn="tl">
                  <a:srgbClr val="000000">
                    <a:alpha val="43137"/>
                  </a:srgbClr>
                </a:outerShdw>
              </a:effectLst>
            </a:endParaRPr>
          </a:p>
          <a:p>
            <a:pPr lvl="4"/>
            <a:r>
              <a:rPr lang="en-US" sz="2400" b="1" dirty="0" smtClean="0">
                <a:effectLst>
                  <a:outerShdw blurRad="38100" dist="38100" dir="2700000" algn="tl">
                    <a:srgbClr val="000000">
                      <a:alpha val="43137"/>
                    </a:srgbClr>
                  </a:outerShdw>
                </a:effectLst>
              </a:rPr>
              <a:t>Makes initial homeowner contact and provides educational material</a:t>
            </a:r>
          </a:p>
          <a:p>
            <a:pPr lvl="3"/>
            <a:r>
              <a:rPr lang="en-US" sz="2400" b="1" dirty="0" smtClean="0">
                <a:effectLst>
                  <a:outerShdw blurRad="38100" dist="38100" dir="2700000" algn="tl">
                    <a:srgbClr val="000000">
                      <a:alpha val="43137"/>
                    </a:srgbClr>
                  </a:outerShdw>
                </a:effectLst>
              </a:rPr>
              <a:t>3 teams of </a:t>
            </a:r>
            <a:r>
              <a:rPr lang="en-US" sz="2400" b="1" dirty="0" smtClean="0">
                <a:solidFill>
                  <a:schemeClr val="tx1"/>
                </a:solidFill>
                <a:effectLst>
                  <a:outerShdw blurRad="38100" dist="38100" dir="2700000" algn="tl">
                    <a:srgbClr val="000000">
                      <a:alpha val="43137"/>
                    </a:srgbClr>
                  </a:outerShdw>
                </a:effectLst>
              </a:rPr>
              <a:t>2 - all must be well versed in education message</a:t>
            </a:r>
          </a:p>
          <a:p>
            <a:pPr lvl="4"/>
            <a:r>
              <a:rPr lang="en-US" sz="2400" b="1" dirty="0" smtClean="0">
                <a:effectLst>
                  <a:outerShdw blurRad="38100" dist="38100" dir="2700000" algn="tl">
                    <a:srgbClr val="000000">
                      <a:alpha val="43137"/>
                    </a:srgbClr>
                  </a:outerShdw>
                </a:effectLst>
              </a:rPr>
              <a:t>1 Source Reducer </a:t>
            </a:r>
            <a:r>
              <a:rPr lang="en-US" sz="2400" b="1" dirty="0" smtClean="0">
                <a:solidFill>
                  <a:srgbClr val="00B0F0"/>
                </a:solidFill>
                <a:effectLst>
                  <a:outerShdw blurRad="38100" dist="38100" dir="2700000" algn="tl">
                    <a:srgbClr val="000000">
                      <a:alpha val="43137"/>
                    </a:srgbClr>
                  </a:outerShdw>
                </a:effectLst>
              </a:rPr>
              <a:t>(FDACS)</a:t>
            </a:r>
          </a:p>
          <a:p>
            <a:pPr lvl="4"/>
            <a:r>
              <a:rPr lang="en-US" sz="2400" b="1" dirty="0" smtClean="0">
                <a:effectLst>
                  <a:outerShdw blurRad="38100" dist="38100" dir="2700000" algn="tl">
                    <a:srgbClr val="000000">
                      <a:alpha val="43137"/>
                    </a:srgbClr>
                  </a:outerShdw>
                </a:effectLst>
              </a:rPr>
              <a:t>1 Pesticide Applicator </a:t>
            </a:r>
            <a:r>
              <a:rPr lang="en-US" sz="2400" b="1" dirty="0" smtClean="0">
                <a:solidFill>
                  <a:srgbClr val="00B0F0"/>
                </a:solidFill>
                <a:effectLst>
                  <a:outerShdw blurRad="38100" dist="38100" dir="2700000" algn="tl">
                    <a:srgbClr val="000000">
                      <a:alpha val="43137"/>
                    </a:srgbClr>
                  </a:outerShdw>
                </a:effectLst>
              </a:rPr>
              <a:t>(local MCP or contractor)</a:t>
            </a:r>
          </a:p>
          <a:p>
            <a:pPr lvl="2"/>
            <a:endParaRPr lang="en-US" b="1" dirty="0" smtClean="0">
              <a:effectLst>
                <a:outerShdw blurRad="38100" dist="38100" dir="2700000" algn="tl">
                  <a:srgbClr val="000000">
                    <a:alpha val="43137"/>
                  </a:srgbClr>
                </a:outerShdw>
              </a:effectLst>
            </a:endParaRPr>
          </a:p>
          <a:p>
            <a:pPr>
              <a:buNone/>
            </a:pPr>
            <a:endParaRPr lang="en-US" sz="2400" b="1" dirty="0" smtClean="0">
              <a:solidFill>
                <a:srgbClr val="00FF00"/>
              </a:solidFill>
              <a:effectLst>
                <a:outerShdw blurRad="38100" dist="38100" dir="2700000" algn="tl">
                  <a:srgbClr val="000000">
                    <a:alpha val="43137"/>
                  </a:srgbClr>
                </a:outerShdw>
              </a:effectLst>
            </a:endParaRPr>
          </a:p>
          <a:p>
            <a:pPr>
              <a:buNone/>
            </a:pPr>
            <a:endParaRPr lang="en-US" dirty="0" smtClean="0"/>
          </a:p>
          <a:p>
            <a:endParaRPr lang="en-US" i="1" dirty="0" smtClean="0"/>
          </a:p>
        </p:txBody>
      </p:sp>
      <p:pic>
        <p:nvPicPr>
          <p:cNvPr id="4" name="Picture 3" descr="Powerpoint Footer.png"/>
          <p:cNvPicPr/>
          <p:nvPr/>
        </p:nvPicPr>
        <p:blipFill>
          <a:blip r:embed="rId3" cstate="print"/>
          <a:srcRect/>
          <a:stretch>
            <a:fillRect/>
          </a:stretch>
        </p:blipFill>
        <p:spPr bwMode="auto">
          <a:xfrm>
            <a:off x="0" y="5179162"/>
            <a:ext cx="12192000" cy="167883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077200" cy="1295400"/>
          </a:xfrm>
        </p:spPr>
        <p:txBody>
          <a:bodyPr/>
          <a:lstStyle/>
          <a:p>
            <a:pPr algn="ctr"/>
            <a:r>
              <a:rPr lang="en-US" b="1" dirty="0" smtClean="0"/>
              <a:t>Task Force</a:t>
            </a:r>
            <a:endParaRPr lang="en-US" b="1" dirty="0"/>
          </a:p>
        </p:txBody>
      </p:sp>
      <p:sp>
        <p:nvSpPr>
          <p:cNvPr id="3" name="Content Placeholder 2"/>
          <p:cNvSpPr>
            <a:spLocks noGrp="1"/>
          </p:cNvSpPr>
          <p:nvPr>
            <p:ph idx="1"/>
          </p:nvPr>
        </p:nvSpPr>
        <p:spPr>
          <a:xfrm>
            <a:off x="348342" y="1284514"/>
            <a:ext cx="11353801" cy="5573486"/>
          </a:xfrm>
        </p:spPr>
        <p:txBody>
          <a:bodyPr>
            <a:normAutofit/>
          </a:bodyPr>
          <a:lstStyle/>
          <a:p>
            <a:r>
              <a:rPr lang="en-US" b="1" dirty="0" smtClean="0"/>
              <a:t>Deployed 3 times</a:t>
            </a:r>
          </a:p>
          <a:p>
            <a:pPr lvl="1"/>
            <a:r>
              <a:rPr lang="en-US" b="1" dirty="0" smtClean="0"/>
              <a:t>Taylor County (small MCP)</a:t>
            </a:r>
          </a:p>
          <a:p>
            <a:pPr lvl="2"/>
            <a:r>
              <a:rPr lang="en-US" sz="2300" b="1" dirty="0"/>
              <a:t>Pesticide applications – neighboring Leon Co. MCP</a:t>
            </a:r>
          </a:p>
          <a:p>
            <a:pPr lvl="2"/>
            <a:r>
              <a:rPr lang="en-US" sz="2300" b="1" dirty="0"/>
              <a:t>Source </a:t>
            </a:r>
            <a:r>
              <a:rPr lang="en-US" sz="2300" b="1" dirty="0" smtClean="0"/>
              <a:t>reduction – FDACS </a:t>
            </a:r>
            <a:r>
              <a:rPr lang="en-US" sz="2300" b="1" dirty="0"/>
              <a:t>Inspectors</a:t>
            </a:r>
          </a:p>
          <a:p>
            <a:pPr lvl="2"/>
            <a:r>
              <a:rPr lang="en-US" sz="2300" b="1" dirty="0"/>
              <a:t>Homeowner </a:t>
            </a:r>
            <a:r>
              <a:rPr lang="en-US" sz="2300" b="1" dirty="0" smtClean="0"/>
              <a:t>education – FDOH </a:t>
            </a:r>
            <a:endParaRPr lang="en-US" sz="2300" b="1" dirty="0"/>
          </a:p>
          <a:p>
            <a:pPr lvl="1"/>
            <a:endParaRPr lang="en-US" b="1" dirty="0" smtClean="0"/>
          </a:p>
          <a:p>
            <a:pPr lvl="1"/>
            <a:r>
              <a:rPr lang="en-US" b="1" dirty="0" smtClean="0"/>
              <a:t>2x Okeechobee County (open county)</a:t>
            </a:r>
          </a:p>
          <a:p>
            <a:pPr lvl="2"/>
            <a:r>
              <a:rPr lang="en-US" sz="2300" b="1" dirty="0" smtClean="0"/>
              <a:t>Pesticide applications – neighboring St. Lucie Co. MCP</a:t>
            </a:r>
          </a:p>
          <a:p>
            <a:pPr lvl="2"/>
            <a:r>
              <a:rPr lang="en-US" sz="2300" b="1" dirty="0" smtClean="0"/>
              <a:t>Source reduction – FDACS Inspectors</a:t>
            </a:r>
          </a:p>
          <a:p>
            <a:pPr lvl="2"/>
            <a:r>
              <a:rPr lang="en-US" sz="2300" b="1" dirty="0" smtClean="0"/>
              <a:t>Homeowner education – FDOH </a:t>
            </a:r>
          </a:p>
          <a:p>
            <a:pPr lvl="1"/>
            <a:endParaRPr lang="en-US" b="1" dirty="0" smtClean="0"/>
          </a:p>
          <a:p>
            <a:pPr lvl="1"/>
            <a:r>
              <a:rPr lang="en-US" b="1" dirty="0" smtClean="0"/>
              <a:t>Staff to Broward county MCP to assist in surveillance efforts</a:t>
            </a:r>
          </a:p>
        </p:txBody>
      </p:sp>
    </p:spTree>
    <p:extLst>
      <p:ext uri="{BB962C8B-B14F-4D97-AF65-F5344CB8AC3E}">
        <p14:creationId xmlns="" xmlns:p14="http://schemas.microsoft.com/office/powerpoint/2010/main" val="1296204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900" y="352426"/>
            <a:ext cx="4991100" cy="4729162"/>
          </a:xfrm>
        </p:spPr>
        <p:txBody>
          <a:bodyPr>
            <a:noAutofit/>
          </a:bodyPr>
          <a:lstStyle/>
          <a:p>
            <a:r>
              <a:rPr lang="en-US" sz="3200" b="1" dirty="0" smtClean="0">
                <a:effectLst>
                  <a:outerShdw blurRad="38100" dist="38100" dir="2700000" algn="tl">
                    <a:srgbClr val="000000">
                      <a:alpha val="43137"/>
                    </a:srgbClr>
                  </a:outerShdw>
                </a:effectLst>
              </a:rPr>
              <a:t>On Feb 1</a:t>
            </a:r>
            <a:r>
              <a:rPr lang="en-US" sz="3200" b="1" baseline="30000" dirty="0" smtClean="0">
                <a:effectLst>
                  <a:outerShdw blurRad="38100" dist="38100" dir="2700000" algn="tl">
                    <a:srgbClr val="000000">
                      <a:alpha val="43137"/>
                    </a:srgbClr>
                  </a:outerShdw>
                </a:effectLst>
              </a:rPr>
              <a:t>st</a:t>
            </a:r>
            <a:r>
              <a:rPr lang="en-US" sz="3200" b="1" dirty="0" smtClean="0">
                <a:effectLst>
                  <a:outerShdw blurRad="38100" dist="38100" dir="2700000" algn="tl">
                    <a:srgbClr val="000000">
                      <a:alpha val="43137"/>
                    </a:srgbClr>
                  </a:outerShdw>
                </a:effectLst>
              </a:rPr>
              <a:t>, The World Health Organization declared Zika a "</a:t>
            </a:r>
            <a:r>
              <a:rPr lang="en-US" sz="3200" b="1" dirty="0" smtClean="0">
                <a:solidFill>
                  <a:srgbClr val="00CC00"/>
                </a:solidFill>
                <a:effectLst>
                  <a:outerShdw blurRad="38100" dist="38100" dir="2700000" algn="tl">
                    <a:srgbClr val="000000">
                      <a:alpha val="43137"/>
                    </a:srgbClr>
                  </a:outerShdw>
                </a:effectLst>
              </a:rPr>
              <a:t>public health emergency of international concern</a:t>
            </a:r>
            <a:r>
              <a:rPr lang="en-US" sz="3200" b="1" dirty="0" smtClean="0">
                <a:effectLst>
                  <a:outerShdw blurRad="38100" dist="38100" dir="2700000" algn="tl">
                    <a:srgbClr val="000000">
                      <a:alpha val="43137"/>
                    </a:srgbClr>
                  </a:outerShdw>
                </a:effectLst>
              </a:rPr>
              <a:t>"</a:t>
            </a:r>
          </a:p>
          <a:p>
            <a:endParaRPr lang="en-US" sz="3200" b="1" dirty="0" smtClean="0">
              <a:effectLst>
                <a:outerShdw blurRad="38100" dist="38100" dir="2700000" algn="tl">
                  <a:srgbClr val="000000">
                    <a:alpha val="43137"/>
                  </a:srgbClr>
                </a:outerShdw>
              </a:effectLst>
            </a:endParaRPr>
          </a:p>
          <a:p>
            <a:r>
              <a:rPr lang="en-US" sz="3200" b="1" dirty="0" smtClean="0">
                <a:effectLst>
                  <a:outerShdw blurRad="38100" dist="38100" dir="2700000" algn="tl">
                    <a:srgbClr val="000000">
                      <a:alpha val="43137"/>
                    </a:srgbClr>
                  </a:outerShdw>
                </a:effectLst>
              </a:rPr>
              <a:t>First 4 travel-associated cases in FL identified in late January</a:t>
            </a:r>
            <a:endParaRPr lang="en-US" sz="3200" b="1" dirty="0">
              <a:effectLst>
                <a:outerShdw blurRad="38100" dist="38100" dir="2700000" algn="tl">
                  <a:srgbClr val="000000">
                    <a:alpha val="43137"/>
                  </a:srgbClr>
                </a:outerShdw>
              </a:effectLst>
            </a:endParaRPr>
          </a:p>
        </p:txBody>
      </p:sp>
      <p:pic>
        <p:nvPicPr>
          <p:cNvPr id="107522" name="Picture 2"/>
          <p:cNvPicPr>
            <a:picLocks noChangeAspect="1" noChangeArrowheads="1"/>
          </p:cNvPicPr>
          <p:nvPr/>
        </p:nvPicPr>
        <p:blipFill>
          <a:blip r:embed="rId2"/>
          <a:srcRect l="19583" t="18611" r="28543" b="6111"/>
          <a:stretch>
            <a:fillRect/>
          </a:stretch>
        </p:blipFill>
        <p:spPr bwMode="auto">
          <a:xfrm>
            <a:off x="142875" y="0"/>
            <a:ext cx="6674670" cy="5448300"/>
          </a:xfrm>
          <a:prstGeom prst="rect">
            <a:avLst/>
          </a:prstGeom>
          <a:noFill/>
          <a:ln w="9525">
            <a:noFill/>
            <a:miter lim="800000"/>
            <a:headEnd/>
            <a:tailEnd/>
          </a:ln>
        </p:spPr>
      </p:pic>
      <p:pic>
        <p:nvPicPr>
          <p:cNvPr id="107521" name="Picture 1"/>
          <p:cNvPicPr>
            <a:picLocks noChangeAspect="1" noChangeArrowheads="1"/>
          </p:cNvPicPr>
          <p:nvPr/>
        </p:nvPicPr>
        <p:blipFill>
          <a:blip r:embed="rId3"/>
          <a:srcRect l="18281" t="31482" r="37969" b="35741"/>
          <a:stretch>
            <a:fillRect/>
          </a:stretch>
        </p:blipFill>
        <p:spPr bwMode="auto">
          <a:xfrm>
            <a:off x="1112972" y="4171950"/>
            <a:ext cx="6373678" cy="26860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 y="1"/>
            <a:ext cx="11616538" cy="1554479"/>
          </a:xfrm>
        </p:spPr>
        <p:txBody>
          <a:bodyPr/>
          <a:lstStyle/>
          <a:p>
            <a:pPr algn="ctr"/>
            <a:r>
              <a:rPr lang="en-US" b="1" dirty="0" smtClean="0">
                <a:effectLst>
                  <a:outerShdw blurRad="38100" dist="38100" dir="2700000" algn="tl">
                    <a:srgbClr val="000000">
                      <a:alpha val="43137"/>
                    </a:srgbClr>
                  </a:outerShdw>
                </a:effectLst>
              </a:rPr>
              <a:t>US EPA Region IV Funding</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0025" y="1554480"/>
            <a:ext cx="11791950" cy="5303519"/>
          </a:xfrm>
        </p:spPr>
        <p:txBody>
          <a:bodyPr>
            <a:normAutofit/>
          </a:bodyPr>
          <a:lstStyle/>
          <a:p>
            <a:r>
              <a:rPr lang="en-US" sz="3200" b="1" dirty="0" smtClean="0">
                <a:effectLst>
                  <a:outerShdw blurRad="38100" dist="38100" dir="2700000" algn="tl">
                    <a:srgbClr val="000000">
                      <a:alpha val="43137"/>
                    </a:srgbClr>
                  </a:outerShdw>
                </a:effectLst>
              </a:rPr>
              <a:t>$25,000 supplemental grant funding – passed through FDACS</a:t>
            </a:r>
          </a:p>
          <a:p>
            <a:pPr lvl="1"/>
            <a:r>
              <a:rPr lang="en-US" sz="3000" b="1" dirty="0" smtClean="0">
                <a:effectLst>
                  <a:outerShdw blurRad="38100" dist="38100" dir="2700000" algn="tl">
                    <a:srgbClr val="000000">
                      <a:alpha val="43137"/>
                    </a:srgbClr>
                  </a:outerShdw>
                </a:effectLst>
              </a:rPr>
              <a:t>Created shipping account through UPS</a:t>
            </a:r>
          </a:p>
          <a:p>
            <a:pPr lvl="2"/>
            <a:r>
              <a:rPr lang="en-US" sz="2800" b="1" dirty="0" smtClean="0">
                <a:effectLst>
                  <a:outerShdw blurRad="38100" dist="38100" dir="2700000" algn="tl">
                    <a:srgbClr val="000000">
                      <a:alpha val="43137"/>
                    </a:srgbClr>
                  </a:outerShdw>
                </a:effectLst>
              </a:rPr>
              <a:t>Offset costs of specimen shipments to BADDL</a:t>
            </a:r>
          </a:p>
          <a:p>
            <a:pPr lvl="2"/>
            <a:r>
              <a:rPr lang="en-US" sz="2800" b="1" dirty="0" smtClean="0">
                <a:effectLst>
                  <a:outerShdw blurRad="38100" dist="38100" dir="2700000" algn="tl">
                    <a:srgbClr val="000000">
                      <a:alpha val="43137"/>
                    </a:srgbClr>
                  </a:outerShdw>
                </a:effectLst>
              </a:rPr>
              <a:t>Account becomes available in late Nov.</a:t>
            </a:r>
          </a:p>
          <a:p>
            <a:pPr lvl="3"/>
            <a:r>
              <a:rPr lang="en-US" sz="2600" b="1" dirty="0" smtClean="0">
                <a:effectLst>
                  <a:outerShdw blurRad="38100" dist="38100" dir="2700000" algn="tl">
                    <a:srgbClr val="000000">
                      <a:alpha val="43137"/>
                    </a:srgbClr>
                  </a:outerShdw>
                </a:effectLst>
              </a:rPr>
              <a:t>Create locations &amp; usernames for each county</a:t>
            </a:r>
          </a:p>
          <a:p>
            <a:pPr lvl="3"/>
            <a:r>
              <a:rPr lang="en-US" sz="2600" b="1" dirty="0" smtClean="0">
                <a:effectLst>
                  <a:outerShdw blurRad="38100" dist="38100" dir="2700000" algn="tl">
                    <a:srgbClr val="000000">
                      <a:alpha val="43137"/>
                    </a:srgbClr>
                  </a:outerShdw>
                </a:effectLst>
              </a:rPr>
              <a:t>Process to sign in and print shipping labels </a:t>
            </a: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179807" y="2794406"/>
            <a:ext cx="3885320" cy="38853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tambasa\AppData\Local\Microsoft\Windows\Temporary Internet Files\Content.IE5\NQ51AOID\man-jumping-over-obstacle-hurdling--16475-large[1].png"/>
          <p:cNvPicPr>
            <a:picLocks noChangeAspect="1" noChangeArrowheads="1"/>
          </p:cNvPicPr>
          <p:nvPr/>
        </p:nvPicPr>
        <p:blipFill>
          <a:blip r:embed="rId2">
            <a:clrChange>
              <a:clrFrom>
                <a:srgbClr val="565656"/>
              </a:clrFrom>
              <a:clrTo>
                <a:srgbClr val="565656">
                  <a:alpha val="0"/>
                </a:srgbClr>
              </a:clrTo>
            </a:clrChange>
            <a:duotone>
              <a:schemeClr val="accent3">
                <a:shade val="45000"/>
                <a:satMod val="135000"/>
              </a:schemeClr>
              <a:prstClr val="white"/>
            </a:duotone>
          </a:blip>
          <a:srcRect/>
          <a:stretch>
            <a:fillRect/>
          </a:stretch>
        </p:blipFill>
        <p:spPr bwMode="auto">
          <a:xfrm>
            <a:off x="6019800" y="959565"/>
            <a:ext cx="2988514" cy="3765528"/>
          </a:xfrm>
          <a:prstGeom prst="rect">
            <a:avLst/>
          </a:prstGeom>
          <a:noFill/>
        </p:spPr>
      </p:pic>
      <p:sp>
        <p:nvSpPr>
          <p:cNvPr id="2" name="Title 1"/>
          <p:cNvSpPr>
            <a:spLocks noGrp="1"/>
          </p:cNvSpPr>
          <p:nvPr>
            <p:ph type="title"/>
          </p:nvPr>
        </p:nvSpPr>
        <p:spPr>
          <a:xfrm>
            <a:off x="1981200" y="0"/>
            <a:ext cx="8077200" cy="1295400"/>
          </a:xfrm>
        </p:spPr>
        <p:txBody>
          <a:bodyPr/>
          <a:lstStyle/>
          <a:p>
            <a:pPr algn="ctr"/>
            <a:r>
              <a:rPr lang="en-US" b="1" dirty="0" smtClean="0"/>
              <a:t>Hurdles</a:t>
            </a:r>
            <a:endParaRPr lang="en-US" b="1" dirty="0"/>
          </a:p>
        </p:txBody>
      </p:sp>
      <p:sp>
        <p:nvSpPr>
          <p:cNvPr id="3" name="Content Placeholder 2"/>
          <p:cNvSpPr>
            <a:spLocks noGrp="1"/>
          </p:cNvSpPr>
          <p:nvPr>
            <p:ph idx="1"/>
          </p:nvPr>
        </p:nvSpPr>
        <p:spPr>
          <a:xfrm>
            <a:off x="226771" y="968829"/>
            <a:ext cx="11653114" cy="5889171"/>
          </a:xfrm>
        </p:spPr>
        <p:txBody>
          <a:bodyPr>
            <a:normAutofit fontScale="85000" lnSpcReduction="20000"/>
          </a:bodyPr>
          <a:lstStyle/>
          <a:p>
            <a:r>
              <a:rPr lang="en-US" sz="3300" b="1" dirty="0" smtClean="0">
                <a:effectLst>
                  <a:outerShdw blurRad="38100" dist="38100" dir="2700000" algn="tl">
                    <a:srgbClr val="000000">
                      <a:alpha val="43137"/>
                    </a:srgbClr>
                  </a:outerShdw>
                </a:effectLst>
              </a:rPr>
              <a:t>Resource constraints</a:t>
            </a:r>
          </a:p>
          <a:p>
            <a:pPr lvl="1">
              <a:buSzPct val="75000"/>
            </a:pPr>
            <a:r>
              <a:rPr lang="en-US" sz="2800" b="1" dirty="0">
                <a:effectLst>
                  <a:outerShdw blurRad="38100" dist="38100" dir="2700000" algn="tl">
                    <a:srgbClr val="000000">
                      <a:alpha val="43137"/>
                    </a:srgbClr>
                  </a:outerShdw>
                </a:effectLst>
              </a:rPr>
              <a:t>Money, people, expertise (ID)</a:t>
            </a:r>
          </a:p>
          <a:p>
            <a:r>
              <a:rPr lang="en-US" sz="3300" b="1" dirty="0" smtClean="0">
                <a:effectLst>
                  <a:outerShdw blurRad="38100" dist="38100" dir="2700000" algn="tl">
                    <a:srgbClr val="000000">
                      <a:alpha val="43137"/>
                    </a:srgbClr>
                  </a:outerShdw>
                </a:effectLst>
              </a:rPr>
              <a:t>Awareness and public perception of pesticides</a:t>
            </a:r>
          </a:p>
          <a:p>
            <a:pPr lvl="1">
              <a:buSzPct val="75000"/>
            </a:pPr>
            <a:r>
              <a:rPr lang="en-US" sz="2800" b="1" dirty="0" smtClean="0">
                <a:effectLst>
                  <a:outerShdw blurRad="38100" dist="38100" dir="2700000" algn="tl">
                    <a:srgbClr val="000000">
                      <a:alpha val="43137"/>
                    </a:srgbClr>
                  </a:outerShdw>
                </a:effectLst>
              </a:rPr>
              <a:t>Naled, pyrethroids, even Bti</a:t>
            </a:r>
          </a:p>
          <a:p>
            <a:r>
              <a:rPr lang="en-US" sz="3300" b="1" dirty="0" smtClean="0">
                <a:effectLst>
                  <a:outerShdw blurRad="38100" dist="38100" dir="2700000" algn="tl">
                    <a:srgbClr val="000000">
                      <a:alpha val="43137"/>
                    </a:srgbClr>
                  </a:outerShdw>
                </a:effectLst>
              </a:rPr>
              <a:t>Accessing private property</a:t>
            </a:r>
          </a:p>
          <a:p>
            <a:r>
              <a:rPr lang="en-US" sz="3300" b="1" dirty="0" smtClean="0">
                <a:effectLst>
                  <a:outerShdw blurRad="38100" dist="38100" dir="2700000" algn="tl">
                    <a:srgbClr val="000000">
                      <a:alpha val="43137"/>
                    </a:srgbClr>
                  </a:outerShdw>
                </a:effectLst>
              </a:rPr>
              <a:t>Lack of specific location of cases</a:t>
            </a:r>
          </a:p>
          <a:p>
            <a:pPr lvl="1">
              <a:buSzPct val="75000"/>
            </a:pPr>
            <a:r>
              <a:rPr lang="en-US" sz="2800" b="1" dirty="0" smtClean="0">
                <a:effectLst>
                  <a:outerShdw blurRad="38100" dist="38100" dir="2700000" algn="tl">
                    <a:srgbClr val="000000">
                      <a:alpha val="43137"/>
                    </a:srgbClr>
                  </a:outerShdw>
                </a:effectLst>
              </a:rPr>
              <a:t>Increased cost to respond</a:t>
            </a:r>
          </a:p>
          <a:p>
            <a:r>
              <a:rPr lang="en-US" sz="3300" b="1" dirty="0" smtClean="0">
                <a:effectLst>
                  <a:outerShdw blurRad="38100" dist="38100" dir="2700000" algn="tl">
                    <a:srgbClr val="000000">
                      <a:alpha val="43137"/>
                    </a:srgbClr>
                  </a:outerShdw>
                </a:effectLst>
              </a:rPr>
              <a:t>Convincing citizens to </a:t>
            </a:r>
            <a:r>
              <a:rPr lang="en-US" sz="3300" b="1" dirty="0" smtClean="0">
                <a:solidFill>
                  <a:srgbClr val="00CC00"/>
                </a:solidFill>
                <a:effectLst>
                  <a:outerShdw blurRad="38100" dist="38100" dir="2700000" algn="tl">
                    <a:srgbClr val="000000">
                      <a:alpha val="43137"/>
                    </a:srgbClr>
                  </a:outerShdw>
                </a:effectLst>
              </a:rPr>
              <a:t>take action</a:t>
            </a:r>
          </a:p>
          <a:p>
            <a:pPr lvl="1"/>
            <a:r>
              <a:rPr lang="en-US" sz="2800" b="1" dirty="0" smtClean="0">
                <a:solidFill>
                  <a:schemeClr val="tx1">
                    <a:lumMod val="95000"/>
                  </a:schemeClr>
                </a:solidFill>
                <a:effectLst>
                  <a:outerShdw blurRad="38100" dist="38100" dir="2700000" algn="tl">
                    <a:srgbClr val="000000">
                      <a:alpha val="43137"/>
                    </a:srgbClr>
                  </a:outerShdw>
                </a:effectLst>
              </a:rPr>
              <a:t>Reduce/eliminate breeding habitat on properties</a:t>
            </a:r>
          </a:p>
          <a:p>
            <a:r>
              <a:rPr lang="en-US" sz="3300" b="1" dirty="0" smtClean="0">
                <a:effectLst>
                  <a:outerShdw blurRad="38100" dist="38100" dir="2700000" algn="tl">
                    <a:srgbClr val="000000">
                      <a:alpha val="43137"/>
                    </a:srgbClr>
                  </a:outerShdw>
                </a:effectLst>
              </a:rPr>
              <a:t>Funding and spending constraints </a:t>
            </a:r>
          </a:p>
          <a:p>
            <a:pPr lvl="1"/>
            <a:r>
              <a:rPr lang="en-US" sz="2800" b="1" dirty="0" smtClean="0">
                <a:effectLst>
                  <a:outerShdw blurRad="38100" dist="38100" dir="2700000" algn="tl">
                    <a:srgbClr val="000000">
                      <a:alpha val="43137"/>
                    </a:srgbClr>
                  </a:outerShdw>
                </a:effectLst>
              </a:rPr>
              <a:t>Vehicles</a:t>
            </a:r>
          </a:p>
          <a:p>
            <a:r>
              <a:rPr lang="en-US" sz="3300" b="1" dirty="0" smtClean="0">
                <a:effectLst>
                  <a:outerShdw blurRad="38100" dist="38100" dir="2700000" algn="tl">
                    <a:srgbClr val="000000">
                      <a:alpha val="43137"/>
                    </a:srgbClr>
                  </a:outerShdw>
                </a:effectLst>
              </a:rPr>
              <a:t>Misconceptions</a:t>
            </a:r>
          </a:p>
          <a:p>
            <a:pPr lvl="1">
              <a:buSzPct val="75000"/>
            </a:pPr>
            <a:r>
              <a:rPr lang="en-US" sz="2800" b="1" dirty="0" smtClean="0">
                <a:effectLst>
                  <a:outerShdw blurRad="38100" dist="38100" dir="2700000" algn="tl">
                    <a:srgbClr val="000000">
                      <a:alpha val="43137"/>
                    </a:srgbClr>
                  </a:outerShdw>
                </a:effectLst>
              </a:rPr>
              <a:t>Role of the BG traps, bats and dragonflies as biological control agents</a:t>
            </a:r>
          </a:p>
          <a:p>
            <a:r>
              <a:rPr lang="en-US" sz="3300" b="1" dirty="0" smtClean="0">
                <a:effectLst>
                  <a:outerShdw blurRad="38100" dist="38100" dir="2700000" algn="tl">
                    <a:srgbClr val="000000">
                      <a:alpha val="43137"/>
                    </a:srgbClr>
                  </a:outerShdw>
                </a:effectLst>
              </a:rPr>
              <a:t>Government mistrust</a:t>
            </a:r>
          </a:p>
          <a:p>
            <a:r>
              <a:rPr lang="en-US" sz="3300" b="1" dirty="0" smtClean="0">
                <a:effectLst>
                  <a:outerShdw blurRad="38100" dist="38100" dir="2700000" algn="tl">
                    <a:srgbClr val="000000">
                      <a:alpha val="43137"/>
                    </a:srgbClr>
                  </a:outerShdw>
                </a:effectLst>
              </a:rPr>
              <a:t>Media – creating/intensifying controversy</a:t>
            </a:r>
          </a:p>
        </p:txBody>
      </p:sp>
      <p:pic>
        <p:nvPicPr>
          <p:cNvPr id="4" name="Picture 3"/>
          <p:cNvPicPr>
            <a:picLocks noChangeAspect="1"/>
          </p:cNvPicPr>
          <p:nvPr/>
        </p:nvPicPr>
        <p:blipFill rotWithShape="1">
          <a:blip r:embed="rId3"/>
          <a:srcRect l="26159" t="18790" r="27737" b="21562"/>
          <a:stretch/>
        </p:blipFill>
        <p:spPr>
          <a:xfrm>
            <a:off x="8528858" y="-20614"/>
            <a:ext cx="3663142" cy="3159460"/>
          </a:xfrm>
          <a:prstGeom prst="rect">
            <a:avLst/>
          </a:prstGeom>
        </p:spPr>
      </p:pic>
      <p:pic>
        <p:nvPicPr>
          <p:cNvPr id="5" name="Picture 4"/>
          <p:cNvPicPr>
            <a:picLocks noChangeAspect="1"/>
          </p:cNvPicPr>
          <p:nvPr/>
        </p:nvPicPr>
        <p:blipFill rotWithShape="1">
          <a:blip r:embed="rId4"/>
          <a:srcRect l="20675" t="53812" r="41450" b="24724"/>
          <a:stretch/>
        </p:blipFill>
        <p:spPr>
          <a:xfrm>
            <a:off x="9402417" y="5889171"/>
            <a:ext cx="2789583" cy="968829"/>
          </a:xfrm>
          <a:prstGeom prst="rect">
            <a:avLst/>
          </a:prstGeom>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8858202" y="3355248"/>
            <a:ext cx="3004454" cy="2147446"/>
          </a:xfrm>
          <a:prstGeom prst="rect">
            <a:avLst/>
          </a:prstGeom>
        </p:spPr>
      </p:pic>
      <p:pic>
        <p:nvPicPr>
          <p:cNvPr id="7" name="Picture 6"/>
          <p:cNvPicPr>
            <a:picLocks noChangeAspect="1"/>
          </p:cNvPicPr>
          <p:nvPr/>
        </p:nvPicPr>
        <p:blipFill rotWithShape="1">
          <a:blip r:embed="rId6"/>
          <a:srcRect l="12482" t="25362" r="38130" b="53214"/>
          <a:stretch/>
        </p:blipFill>
        <p:spPr>
          <a:xfrm>
            <a:off x="6028766" y="4567862"/>
            <a:ext cx="3123590" cy="903352"/>
          </a:xfrm>
          <a:prstGeom prst="rect">
            <a:avLst/>
          </a:prstGeom>
        </p:spPr>
      </p:pic>
    </p:spTree>
    <p:extLst>
      <p:ext uri="{BB962C8B-B14F-4D97-AF65-F5344CB8AC3E}">
        <p14:creationId xmlns="" xmlns:p14="http://schemas.microsoft.com/office/powerpoint/2010/main" val="28355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lstStyle/>
          <a:p>
            <a:pPr algn="ctr"/>
            <a:r>
              <a:rPr lang="en-US" b="1" dirty="0" smtClean="0">
                <a:effectLst>
                  <a:outerShdw blurRad="38100" dist="38100" dir="2700000" algn="tl">
                    <a:srgbClr val="000000">
                      <a:alpha val="43137"/>
                    </a:srgbClr>
                  </a:outerShdw>
                </a:effectLst>
              </a:rPr>
              <a:t>Questions?</a:t>
            </a:r>
            <a:endParaRPr lang="en-US" b="1" dirty="0">
              <a:effectLst>
                <a:outerShdw blurRad="38100" dist="38100" dir="2700000" algn="tl">
                  <a:srgbClr val="000000">
                    <a:alpha val="43137"/>
                  </a:srgbClr>
                </a:outerShdw>
              </a:effectLst>
            </a:endParaRPr>
          </a:p>
        </p:txBody>
      </p:sp>
      <p:sp>
        <p:nvSpPr>
          <p:cNvPr id="4" name="Rectangle 3"/>
          <p:cNvSpPr/>
          <p:nvPr/>
        </p:nvSpPr>
        <p:spPr>
          <a:xfrm>
            <a:off x="496214" y="1748334"/>
            <a:ext cx="11199571" cy="4216539"/>
          </a:xfrm>
          <a:prstGeom prst="rect">
            <a:avLst/>
          </a:prstGeom>
        </p:spPr>
        <p:txBody>
          <a:bodyPr wrap="square">
            <a:spAutoFit/>
          </a:bodyPr>
          <a:lstStyle/>
          <a:p>
            <a:pPr algn="ctr"/>
            <a:r>
              <a:rPr lang="en-US" sz="4400" b="1" dirty="0">
                <a:solidFill>
                  <a:schemeClr val="accent4">
                    <a:lumMod val="60000"/>
                    <a:lumOff val="40000"/>
                  </a:schemeClr>
                </a:solidFill>
                <a:effectLst>
                  <a:outerShdw blurRad="38100" dist="38100" dir="2700000" algn="tl">
                    <a:srgbClr val="000000">
                      <a:alpha val="43137"/>
                    </a:srgbClr>
                  </a:outerShdw>
                </a:effectLst>
              </a:rPr>
              <a:t>Adriane Rogers</a:t>
            </a:r>
          </a:p>
          <a:p>
            <a:pPr algn="ctr"/>
            <a:endParaRPr lang="en-US" sz="3200" b="1" dirty="0">
              <a:solidFill>
                <a:schemeClr val="accent4">
                  <a:lumMod val="60000"/>
                  <a:lumOff val="40000"/>
                </a:schemeClr>
              </a:solidFill>
              <a:effectLst>
                <a:outerShdw blurRad="38100" dist="38100" dir="2700000" algn="tl">
                  <a:srgbClr val="000000">
                    <a:alpha val="43137"/>
                  </a:srgbClr>
                </a:outerShdw>
              </a:effectLst>
            </a:endParaRPr>
          </a:p>
          <a:p>
            <a:pPr algn="ctr">
              <a:buNone/>
            </a:pPr>
            <a:r>
              <a:rPr lang="en-US" sz="3200" b="1" dirty="0" smtClean="0">
                <a:effectLst>
                  <a:outerShdw blurRad="38100" dist="38100" dir="2700000" algn="tl">
                    <a:srgbClr val="000000">
                      <a:alpha val="43137"/>
                    </a:srgbClr>
                  </a:outerShdw>
                </a:effectLst>
              </a:rPr>
              <a:t>ZikaMC@FreshFromFlorida.com</a:t>
            </a:r>
            <a:endParaRPr lang="en-US" sz="3200" b="1" dirty="0">
              <a:effectLst>
                <a:outerShdw blurRad="38100" dist="38100" dir="2700000" algn="tl">
                  <a:srgbClr val="000000">
                    <a:alpha val="43137"/>
                  </a:srgbClr>
                </a:outerShdw>
              </a:effectLst>
            </a:endParaRPr>
          </a:p>
          <a:p>
            <a:pPr algn="ctr">
              <a:buNone/>
            </a:pPr>
            <a:r>
              <a:rPr lang="en-US" sz="3200" b="1" dirty="0">
                <a:effectLst>
                  <a:outerShdw blurRad="38100" dist="38100" dir="2700000" algn="tl">
                    <a:srgbClr val="000000">
                      <a:alpha val="43137"/>
                    </a:srgbClr>
                  </a:outerShdw>
                </a:effectLst>
              </a:rPr>
              <a:t>850-617-7929</a:t>
            </a:r>
          </a:p>
          <a:p>
            <a:pPr algn="ctr">
              <a:buNone/>
            </a:pPr>
            <a:endParaRPr lang="en-US" sz="3200" b="1" dirty="0">
              <a:solidFill>
                <a:schemeClr val="accent4">
                  <a:lumMod val="60000"/>
                  <a:lumOff val="40000"/>
                </a:schemeClr>
              </a:solidFill>
              <a:effectLst>
                <a:outerShdw blurRad="38100" dist="38100" dir="2700000" algn="tl">
                  <a:srgbClr val="000000">
                    <a:alpha val="43137"/>
                  </a:srgbClr>
                </a:outerShdw>
              </a:effectLst>
            </a:endParaRPr>
          </a:p>
          <a:p>
            <a:pPr algn="ctr"/>
            <a:r>
              <a:rPr lang="en-US" sz="2400" b="1" dirty="0">
                <a:solidFill>
                  <a:schemeClr val="tx2"/>
                </a:solidFill>
                <a:effectLst>
                  <a:outerShdw blurRad="38100" dist="38100" dir="2700000" algn="tl">
                    <a:srgbClr val="000000">
                      <a:alpha val="43137"/>
                    </a:srgbClr>
                  </a:outerShdw>
                </a:effectLst>
              </a:rPr>
              <a:t>Medical Entomologist</a:t>
            </a:r>
          </a:p>
          <a:p>
            <a:pPr algn="ctr"/>
            <a:r>
              <a:rPr lang="en-US" sz="2400" b="1" dirty="0" smtClean="0">
                <a:solidFill>
                  <a:schemeClr val="tx2"/>
                </a:solidFill>
                <a:effectLst>
                  <a:outerShdw blurRad="38100" dist="38100" dir="2700000" algn="tl">
                    <a:srgbClr val="000000">
                      <a:alpha val="43137"/>
                    </a:srgbClr>
                  </a:outerShdw>
                </a:effectLst>
              </a:rPr>
              <a:t>Entomology and Pest Control Section</a:t>
            </a:r>
            <a:endParaRPr lang="en-US" sz="2400" b="1" dirty="0">
              <a:solidFill>
                <a:schemeClr val="tx2"/>
              </a:solidFill>
              <a:effectLst>
                <a:outerShdw blurRad="38100" dist="38100" dir="2700000" algn="tl">
                  <a:srgbClr val="000000">
                    <a:alpha val="43137"/>
                  </a:srgbClr>
                </a:outerShdw>
              </a:effectLst>
            </a:endParaRPr>
          </a:p>
          <a:p>
            <a:pPr algn="ctr"/>
            <a:r>
              <a:rPr lang="en-US" sz="2400" b="1" dirty="0">
                <a:solidFill>
                  <a:schemeClr val="tx2"/>
                </a:solidFill>
                <a:effectLst>
                  <a:outerShdw blurRad="38100" dist="38100" dir="2700000" algn="tl">
                    <a:srgbClr val="000000">
                      <a:alpha val="43137"/>
                    </a:srgbClr>
                  </a:outerShdw>
                </a:effectLst>
              </a:rPr>
              <a:t>Bureau of Scientific Evaluation and Technical Assistance</a:t>
            </a:r>
          </a:p>
          <a:p>
            <a:pPr algn="ctr"/>
            <a:r>
              <a:rPr lang="en-US" sz="2400" b="1" dirty="0">
                <a:solidFill>
                  <a:schemeClr val="tx2"/>
                </a:solidFill>
                <a:effectLst>
                  <a:outerShdw blurRad="38100" dist="38100" dir="2700000" algn="tl">
                    <a:srgbClr val="000000">
                      <a:alpha val="43137"/>
                    </a:srgbClr>
                  </a:outerShdw>
                </a:effectLst>
              </a:rPr>
              <a:t>Division of Agricultural Environmental Services</a:t>
            </a:r>
          </a:p>
        </p:txBody>
      </p:sp>
      <p:pic>
        <p:nvPicPr>
          <p:cNvPr id="5" name="Picture 4" descr="Powerpoint Footer.png"/>
          <p:cNvPicPr/>
          <p:nvPr/>
        </p:nvPicPr>
        <p:blipFill>
          <a:blip r:embed="rId2" cstate="print"/>
          <a:srcRect/>
          <a:stretch>
            <a:fillRect/>
          </a:stretch>
        </p:blipFill>
        <p:spPr bwMode="auto">
          <a:xfrm>
            <a:off x="0" y="5179162"/>
            <a:ext cx="12192000" cy="1678838"/>
          </a:xfrm>
          <a:prstGeom prst="rect">
            <a:avLst/>
          </a:prstGeom>
          <a:noFill/>
          <a:ln w="9525">
            <a:noFill/>
            <a:miter lim="800000"/>
            <a:headEnd/>
            <a:tailEnd/>
          </a:ln>
        </p:spPr>
      </p:pic>
    </p:spTree>
    <p:extLst>
      <p:ext uri="{BB962C8B-B14F-4D97-AF65-F5344CB8AC3E}">
        <p14:creationId xmlns="" xmlns:p14="http://schemas.microsoft.com/office/powerpoint/2010/main" val="3856075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57" y="0"/>
            <a:ext cx="11938407" cy="1524000"/>
          </a:xfrm>
        </p:spPr>
        <p:txBody>
          <a:bodyPr>
            <a:normAutofit/>
          </a:bodyPr>
          <a:lstStyle/>
          <a:p>
            <a:pPr algn="ctr"/>
            <a:r>
              <a:rPr lang="en-US" sz="4400" b="1" dirty="0">
                <a:effectLst>
                  <a:outerShdw blurRad="38100" dist="38100" dir="2700000" algn="tl">
                    <a:srgbClr val="000000">
                      <a:alpha val="43137"/>
                    </a:srgbClr>
                  </a:outerShdw>
                </a:effectLst>
              </a:rPr>
              <a:t>Public Health Emergency Declaration</a:t>
            </a:r>
          </a:p>
        </p:txBody>
      </p:sp>
      <p:sp>
        <p:nvSpPr>
          <p:cNvPr id="3" name="Content Placeholder 2"/>
          <p:cNvSpPr>
            <a:spLocks noGrp="1"/>
          </p:cNvSpPr>
          <p:nvPr>
            <p:ph idx="1"/>
          </p:nvPr>
        </p:nvSpPr>
        <p:spPr>
          <a:xfrm>
            <a:off x="124357" y="1752600"/>
            <a:ext cx="12067643" cy="5105400"/>
          </a:xfrm>
        </p:spPr>
        <p:txBody>
          <a:bodyPr>
            <a:normAutofit/>
          </a:bodyPr>
          <a:lstStyle/>
          <a:p>
            <a:pPr marL="914400" indent="-914400">
              <a:buClr>
                <a:schemeClr val="tx1">
                  <a:lumMod val="95000"/>
                </a:schemeClr>
              </a:buClr>
              <a:buSzPct val="125000"/>
              <a:buNone/>
            </a:pPr>
            <a:r>
              <a:rPr lang="en-US" sz="3500" b="1" dirty="0">
                <a:effectLst>
                  <a:outerShdw blurRad="38100" dist="38100" dir="2700000" algn="tl">
                    <a:srgbClr val="000000">
                      <a:alpha val="43137"/>
                    </a:srgbClr>
                  </a:outerShdw>
                </a:effectLst>
              </a:rPr>
              <a:t>Governor, Rick Scott signed Executive Order 16-29 </a:t>
            </a:r>
            <a:r>
              <a:rPr lang="en-US" sz="3500" b="1" dirty="0" smtClean="0">
                <a:effectLst>
                  <a:outerShdw blurRad="38100" dist="38100" dir="2700000" algn="tl">
                    <a:srgbClr val="000000">
                      <a:alpha val="43137"/>
                    </a:srgbClr>
                  </a:outerShdw>
                </a:effectLst>
              </a:rPr>
              <a:t>(Feb. 3</a:t>
            </a:r>
            <a:r>
              <a:rPr lang="en-US" sz="3500" b="1" baseline="30000" dirty="0" smtClean="0">
                <a:effectLst>
                  <a:outerShdw blurRad="38100" dist="38100" dir="2700000" algn="tl">
                    <a:srgbClr val="000000">
                      <a:alpha val="43137"/>
                    </a:srgbClr>
                  </a:outerShdw>
                </a:effectLst>
              </a:rPr>
              <a:t>rd</a:t>
            </a:r>
            <a:r>
              <a:rPr lang="en-US" sz="3500" b="1" dirty="0">
                <a:effectLst>
                  <a:outerShdw blurRad="38100" dist="38100" dir="2700000" algn="tl">
                    <a:srgbClr val="000000">
                      <a:alpha val="43137"/>
                    </a:srgbClr>
                  </a:outerShdw>
                </a:effectLst>
              </a:rPr>
              <a:t>, </a:t>
            </a:r>
            <a:r>
              <a:rPr lang="en-US" sz="3500" b="1" dirty="0" smtClean="0">
                <a:effectLst>
                  <a:outerShdw blurRad="38100" dist="38100" dir="2700000" algn="tl">
                    <a:srgbClr val="000000">
                      <a:alpha val="43137"/>
                    </a:srgbClr>
                  </a:outerShdw>
                </a:effectLst>
              </a:rPr>
              <a:t>2016)</a:t>
            </a:r>
            <a:endParaRPr lang="en-US" sz="3500" b="1" dirty="0">
              <a:effectLst>
                <a:outerShdw blurRad="38100" dist="38100" dir="2700000" algn="tl">
                  <a:srgbClr val="000000">
                    <a:alpha val="43137"/>
                  </a:srgbClr>
                </a:outerShdw>
              </a:effectLst>
            </a:endParaRPr>
          </a:p>
          <a:p>
            <a:pPr lvl="2">
              <a:buClr>
                <a:srgbClr val="00CC00"/>
              </a:buClr>
              <a:buSzPct val="80000"/>
            </a:pPr>
            <a:r>
              <a:rPr lang="en-US" sz="3000" b="1" dirty="0">
                <a:effectLst>
                  <a:outerShdw blurRad="38100" dist="38100" dir="2700000" algn="tl">
                    <a:srgbClr val="000000">
                      <a:alpha val="43137"/>
                    </a:srgbClr>
                  </a:outerShdw>
                </a:effectLst>
              </a:rPr>
              <a:t>Directed State Surgeon General to declare </a:t>
            </a:r>
            <a:r>
              <a:rPr lang="en-US" sz="3000" b="1" dirty="0">
                <a:solidFill>
                  <a:srgbClr val="00CC00"/>
                </a:solidFill>
                <a:effectLst>
                  <a:outerShdw blurRad="38100" dist="38100" dir="2700000" algn="tl">
                    <a:srgbClr val="000000">
                      <a:alpha val="43137"/>
                    </a:srgbClr>
                  </a:outerShdw>
                </a:effectLst>
              </a:rPr>
              <a:t>public health </a:t>
            </a:r>
            <a:r>
              <a:rPr lang="en-US" sz="3000" b="1" dirty="0" smtClean="0">
                <a:solidFill>
                  <a:srgbClr val="00CC00"/>
                </a:solidFill>
                <a:effectLst>
                  <a:outerShdw blurRad="38100" dist="38100" dir="2700000" algn="tl">
                    <a:srgbClr val="000000">
                      <a:alpha val="43137"/>
                    </a:srgbClr>
                  </a:outerShdw>
                </a:effectLst>
              </a:rPr>
              <a:t>emergency in Florida</a:t>
            </a:r>
            <a:endParaRPr lang="en-US" sz="3000" b="1" dirty="0">
              <a:solidFill>
                <a:srgbClr val="00CC00"/>
              </a:solidFill>
              <a:effectLst>
                <a:outerShdw blurRad="38100" dist="38100" dir="2700000" algn="tl">
                  <a:srgbClr val="000000">
                    <a:alpha val="43137"/>
                  </a:srgbClr>
                </a:outerShdw>
              </a:effectLst>
            </a:endParaRPr>
          </a:p>
          <a:p>
            <a:pPr lvl="4">
              <a:buClr>
                <a:srgbClr val="00B0F0"/>
              </a:buClr>
            </a:pPr>
            <a:r>
              <a:rPr lang="en-US" sz="2800" b="1" dirty="0">
                <a:effectLst>
                  <a:outerShdw blurRad="38100" dist="38100" dir="2700000" algn="tl">
                    <a:srgbClr val="000000">
                      <a:alpha val="43137"/>
                    </a:srgbClr>
                  </a:outerShdw>
                </a:effectLst>
              </a:rPr>
              <a:t>4 counties with travel-associated ZikV cases</a:t>
            </a:r>
          </a:p>
          <a:p>
            <a:pPr lvl="4">
              <a:buClr>
                <a:srgbClr val="00B0F0"/>
              </a:buClr>
            </a:pPr>
            <a:r>
              <a:rPr lang="en-US" sz="2800" b="1" dirty="0">
                <a:effectLst>
                  <a:outerShdw blurRad="38100" dist="38100" dir="2700000" algn="tl">
                    <a:srgbClr val="000000">
                      <a:alpha val="43137"/>
                    </a:srgbClr>
                  </a:outerShdw>
                </a:effectLst>
              </a:rPr>
              <a:t>All new counties with confirmed cases to be listed</a:t>
            </a:r>
          </a:p>
          <a:p>
            <a:pPr lvl="4">
              <a:buClr>
                <a:srgbClr val="00B0F0"/>
              </a:buClr>
            </a:pPr>
            <a:r>
              <a:rPr lang="en-US" sz="2800" b="1" dirty="0">
                <a:effectLst>
                  <a:outerShdw blurRad="38100" dist="38100" dir="2700000" algn="tl">
                    <a:srgbClr val="000000">
                      <a:alpha val="43137"/>
                    </a:srgbClr>
                  </a:outerShdw>
                </a:effectLst>
              </a:rPr>
              <a:t>Currently up to </a:t>
            </a:r>
            <a:r>
              <a:rPr lang="en-US" sz="2800" b="1" dirty="0" smtClean="0">
                <a:effectLst>
                  <a:outerShdw blurRad="38100" dist="38100" dir="2700000" algn="tl">
                    <a:srgbClr val="000000">
                      <a:alpha val="43137"/>
                    </a:srgbClr>
                  </a:outerShdw>
                </a:effectLst>
              </a:rPr>
              <a:t>38 </a:t>
            </a:r>
            <a:r>
              <a:rPr lang="en-US" sz="2800" b="1" dirty="0" smtClean="0">
                <a:effectLst>
                  <a:outerShdw blurRad="38100" dist="38100" dir="2700000" algn="tl">
                    <a:srgbClr val="000000">
                      <a:alpha val="43137"/>
                    </a:srgbClr>
                  </a:outerShdw>
                </a:effectLst>
              </a:rPr>
              <a:t>(</a:t>
            </a:r>
            <a:r>
              <a:rPr lang="en-US" sz="2800" b="1" dirty="0" smtClean="0">
                <a:solidFill>
                  <a:schemeClr val="tx1">
                    <a:lumMod val="95000"/>
                  </a:schemeClr>
                </a:solidFill>
                <a:effectLst>
                  <a:outerShdw blurRad="38100" dist="38100" dir="2700000" algn="tl">
                    <a:srgbClr val="000000">
                      <a:alpha val="43137"/>
                    </a:srgbClr>
                  </a:outerShdw>
                </a:effectLst>
              </a:rPr>
              <a:t>Dec. 1, </a:t>
            </a:r>
            <a:r>
              <a:rPr lang="en-US" sz="2800" b="1" dirty="0" smtClean="0">
                <a:effectLst>
                  <a:outerShdw blurRad="38100" dist="38100" dir="2700000" algn="tl">
                    <a:srgbClr val="000000">
                      <a:alpha val="43137"/>
                    </a:srgbClr>
                  </a:outerShdw>
                </a:effectLst>
              </a:rPr>
              <a:t>2016)</a:t>
            </a:r>
          </a:p>
          <a:p>
            <a:pPr lvl="4"/>
            <a:endParaRPr lang="en-US" sz="2800" b="1" dirty="0" smtClean="0">
              <a:effectLst>
                <a:outerShdw blurRad="38100" dist="38100" dir="2700000" algn="tl">
                  <a:srgbClr val="000000">
                    <a:alpha val="43137"/>
                  </a:srgbClr>
                </a:outerShdw>
              </a:effectLst>
            </a:endParaRPr>
          </a:p>
          <a:p>
            <a:pPr lvl="2" algn="ctr">
              <a:buNone/>
            </a:pPr>
            <a:endParaRPr lang="en-US" b="1" dirty="0" smtClean="0">
              <a:effectLst>
                <a:outerShdw blurRad="38100" dist="38100" dir="2700000" algn="tl">
                  <a:srgbClr val="000000">
                    <a:alpha val="43137"/>
                  </a:srgbClr>
                </a:outerShdw>
              </a:effectLst>
            </a:endParaRPr>
          </a:p>
          <a:p>
            <a:pPr lvl="2">
              <a:buNone/>
            </a:pPr>
            <a:r>
              <a:rPr lang="en-US" sz="19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		Section </a:t>
            </a:r>
            <a:r>
              <a:rPr lang="en-US" sz="2400" b="1" dirty="0">
                <a:effectLst>
                  <a:outerShdw blurRad="38100" dist="38100" dir="2700000" algn="tl">
                    <a:srgbClr val="000000">
                      <a:alpha val="43137"/>
                    </a:srgbClr>
                  </a:outerShdw>
                </a:effectLst>
              </a:rPr>
              <a:t>388.45(1), Florida Statutes</a:t>
            </a:r>
          </a:p>
        </p:txBody>
      </p:sp>
      <p:pic>
        <p:nvPicPr>
          <p:cNvPr id="5" name="Picture 4" descr="Powerpoint Footer.png"/>
          <p:cNvPicPr/>
          <p:nvPr/>
        </p:nvPicPr>
        <p:blipFill>
          <a:blip r:embed="rId3" cstate="print"/>
          <a:srcRect/>
          <a:stretch>
            <a:fillRect/>
          </a:stretch>
        </p:blipFill>
        <p:spPr bwMode="auto">
          <a:xfrm>
            <a:off x="0" y="5179162"/>
            <a:ext cx="12113971" cy="1678838"/>
          </a:xfrm>
          <a:prstGeom prst="rect">
            <a:avLst/>
          </a:prstGeom>
          <a:noFill/>
          <a:ln w="9525">
            <a:noFill/>
            <a:miter lim="800000"/>
            <a:headEnd/>
            <a:tailEnd/>
          </a:ln>
        </p:spPr>
      </p:pic>
      <p:pic>
        <p:nvPicPr>
          <p:cNvPr id="7" name="Picture 2" descr="Image result for florida doh first zika case">
            <a:hlinkClick r:id="rId4"/>
          </p:cNvPr>
          <p:cNvPicPr>
            <a:picLocks noChangeAspect="1" noChangeArrowheads="1"/>
          </p:cNvPicPr>
          <p:nvPr/>
        </p:nvPicPr>
        <p:blipFill>
          <a:blip r:embed="rId5" cstate="email"/>
          <a:srcRect/>
          <a:stretch>
            <a:fillRect/>
          </a:stretch>
        </p:blipFill>
        <p:spPr bwMode="auto">
          <a:xfrm>
            <a:off x="9085478" y="4586549"/>
            <a:ext cx="3106724" cy="1748414"/>
          </a:xfrm>
          <a:prstGeom prst="rect">
            <a:avLst/>
          </a:prstGeom>
          <a:noFill/>
        </p:spPr>
      </p:pic>
    </p:spTree>
    <p:extLst>
      <p:ext uri="{BB962C8B-B14F-4D97-AF65-F5344CB8AC3E}">
        <p14:creationId xmlns="" xmlns:p14="http://schemas.microsoft.com/office/powerpoint/2010/main" val="100887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ambasa\AppData\Local\Microsoft\Windows\Temporary Internet Files\Content.Outlook\TVFUE51E\Zika_incidence_in_FL_12_01_c.jpg"/>
          <p:cNvPicPr>
            <a:picLocks noChangeAspect="1" noChangeArrowheads="1"/>
          </p:cNvPicPr>
          <p:nvPr/>
        </p:nvPicPr>
        <p:blipFill>
          <a:blip r:embed="rId3"/>
          <a:srcRect/>
          <a:stretch>
            <a:fillRect/>
          </a:stretch>
        </p:blipFill>
        <p:spPr bwMode="auto">
          <a:xfrm>
            <a:off x="2002971" y="0"/>
            <a:ext cx="9144000" cy="6858000"/>
          </a:xfrm>
          <a:prstGeom prst="rect">
            <a:avLst/>
          </a:prstGeom>
          <a:noFill/>
        </p:spPr>
      </p:pic>
      <p:cxnSp>
        <p:nvCxnSpPr>
          <p:cNvPr id="8" name="Straight Connector 7"/>
          <p:cNvCxnSpPr/>
          <p:nvPr/>
        </p:nvCxnSpPr>
        <p:spPr>
          <a:xfrm>
            <a:off x="8648287" y="228600"/>
            <a:ext cx="2438400" cy="2667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083146" y="592073"/>
            <a:ext cx="304800"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0627572" y="1058458"/>
            <a:ext cx="304800"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9519000" y="140583"/>
            <a:ext cx="1243820"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229527" y="1780269"/>
            <a:ext cx="304800"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103705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524000"/>
          </a:xfrm>
        </p:spPr>
        <p:txBody>
          <a:bodyPr>
            <a:normAutofit/>
          </a:bodyPr>
          <a:lstStyle/>
          <a:p>
            <a:pPr algn="ctr"/>
            <a:r>
              <a:rPr lang="en-US" sz="4400" b="1" dirty="0">
                <a:effectLst>
                  <a:outerShdw blurRad="38100" dist="38100" dir="2700000" algn="tl">
                    <a:srgbClr val="000000">
                      <a:alpha val="43137"/>
                    </a:srgbClr>
                  </a:outerShdw>
                </a:effectLst>
              </a:rPr>
              <a:t>Mosquito Declaration</a:t>
            </a:r>
          </a:p>
        </p:txBody>
      </p:sp>
      <p:sp>
        <p:nvSpPr>
          <p:cNvPr id="3" name="Content Placeholder 2"/>
          <p:cNvSpPr>
            <a:spLocks noGrp="1"/>
          </p:cNvSpPr>
          <p:nvPr>
            <p:ph idx="1"/>
          </p:nvPr>
        </p:nvSpPr>
        <p:spPr>
          <a:xfrm>
            <a:off x="182879" y="1866900"/>
            <a:ext cx="11802291" cy="4991099"/>
          </a:xfrm>
        </p:spPr>
        <p:txBody>
          <a:bodyPr>
            <a:normAutofit fontScale="92500" lnSpcReduction="10000"/>
          </a:bodyPr>
          <a:lstStyle/>
          <a:p>
            <a:pPr>
              <a:buClr>
                <a:schemeClr val="tx1">
                  <a:lumMod val="95000"/>
                </a:schemeClr>
              </a:buClr>
              <a:buSzPct val="100000"/>
              <a:buFont typeface="Arial" pitchFamily="34" charset="0"/>
              <a:buChar char="•"/>
            </a:pPr>
            <a:r>
              <a:rPr lang="en-US" sz="3500" b="1" dirty="0">
                <a:effectLst>
                  <a:outerShdw blurRad="38100" dist="38100" dir="2700000" algn="tl">
                    <a:srgbClr val="000000">
                      <a:alpha val="43137"/>
                    </a:srgbClr>
                  </a:outerShdw>
                </a:effectLst>
              </a:rPr>
              <a:t>Commissioner </a:t>
            </a:r>
            <a:r>
              <a:rPr lang="en-US" sz="3500" b="1" dirty="0" smtClean="0">
                <a:effectLst>
                  <a:outerShdw blurRad="38100" dist="38100" dir="2700000" algn="tl">
                    <a:srgbClr val="000000">
                      <a:alpha val="43137"/>
                    </a:srgbClr>
                  </a:outerShdw>
                </a:effectLst>
              </a:rPr>
              <a:t>of Agriculture, Adam </a:t>
            </a:r>
            <a:r>
              <a:rPr lang="en-US" sz="3500" b="1" dirty="0">
                <a:effectLst>
                  <a:outerShdw blurRad="38100" dist="38100" dir="2700000" algn="tl">
                    <a:srgbClr val="000000">
                      <a:alpha val="43137"/>
                    </a:srgbClr>
                  </a:outerShdw>
                </a:effectLst>
              </a:rPr>
              <a:t>H. </a:t>
            </a:r>
            <a:r>
              <a:rPr lang="en-US" sz="3500" b="1" dirty="0" smtClean="0">
                <a:effectLst>
                  <a:outerShdw blurRad="38100" dist="38100" dir="2700000" algn="tl">
                    <a:srgbClr val="000000">
                      <a:alpha val="43137"/>
                    </a:srgbClr>
                  </a:outerShdw>
                </a:effectLst>
              </a:rPr>
              <a:t>Putnam, </a:t>
            </a:r>
            <a:r>
              <a:rPr lang="en-US" sz="3500" b="1" dirty="0">
                <a:effectLst>
                  <a:outerShdw blurRad="38100" dist="38100" dir="2700000" algn="tl">
                    <a:srgbClr val="000000">
                      <a:alpha val="43137"/>
                    </a:srgbClr>
                  </a:outerShdw>
                </a:effectLst>
              </a:rPr>
              <a:t>issued</a:t>
            </a:r>
            <a:r>
              <a:rPr lang="en-US" sz="3500" b="1" dirty="0">
                <a:solidFill>
                  <a:srgbClr val="00CC00"/>
                </a:solidFill>
                <a:effectLst>
                  <a:outerShdw blurRad="38100" dist="38100" dir="2700000" algn="tl">
                    <a:srgbClr val="000000">
                      <a:alpha val="43137"/>
                    </a:srgbClr>
                  </a:outerShdw>
                </a:effectLst>
              </a:rPr>
              <a:t> Mosquito Declaration </a:t>
            </a:r>
            <a:r>
              <a:rPr lang="en-US" sz="3500" b="1" dirty="0">
                <a:effectLst>
                  <a:outerShdw blurRad="38100" dist="38100" dir="2700000" algn="tl">
                    <a:srgbClr val="000000">
                      <a:alpha val="43137"/>
                    </a:srgbClr>
                  </a:outerShdw>
                </a:effectLst>
              </a:rPr>
              <a:t>on July 29, 2016</a:t>
            </a:r>
          </a:p>
          <a:p>
            <a:pPr lvl="1">
              <a:buClr>
                <a:srgbClr val="00CC00"/>
              </a:buClr>
            </a:pPr>
            <a:r>
              <a:rPr lang="en-US" sz="2800" b="1" dirty="0">
                <a:effectLst>
                  <a:outerShdw blurRad="38100" dist="38100" dir="2700000" algn="tl">
                    <a:srgbClr val="000000">
                      <a:alpha val="43137"/>
                    </a:srgbClr>
                  </a:outerShdw>
                </a:effectLst>
              </a:rPr>
              <a:t>Following identification of first locally acquired cases in </a:t>
            </a:r>
            <a:r>
              <a:rPr lang="en-US" sz="2800" b="1" dirty="0" err="1">
                <a:effectLst>
                  <a:outerShdw blurRad="38100" dist="38100" dir="2700000" algn="tl">
                    <a:srgbClr val="000000">
                      <a:alpha val="43137"/>
                    </a:srgbClr>
                  </a:outerShdw>
                </a:effectLst>
              </a:rPr>
              <a:t>CONUS</a:t>
            </a:r>
            <a:endParaRPr lang="en-US" sz="2800" b="1" dirty="0">
              <a:effectLst>
                <a:outerShdw blurRad="38100" dist="38100" dir="2700000" algn="tl">
                  <a:srgbClr val="000000">
                    <a:alpha val="43137"/>
                  </a:srgbClr>
                </a:outerShdw>
              </a:effectLst>
            </a:endParaRPr>
          </a:p>
          <a:p>
            <a:pPr lvl="2">
              <a:buClr>
                <a:schemeClr val="accent6"/>
              </a:buClr>
            </a:pPr>
            <a:r>
              <a:rPr lang="en-US" sz="2600" b="1" dirty="0" smtClean="0">
                <a:effectLst>
                  <a:outerShdw blurRad="38100" dist="38100" dir="2700000" algn="tl">
                    <a:srgbClr val="000000">
                      <a:alpha val="43137"/>
                    </a:srgbClr>
                  </a:outerShdw>
                </a:effectLst>
              </a:rPr>
              <a:t>3 areas of active transmission identified in Miami Dade county </a:t>
            </a:r>
          </a:p>
          <a:p>
            <a:pPr lvl="1">
              <a:buClr>
                <a:srgbClr val="00CC00"/>
              </a:buClr>
            </a:pPr>
            <a:r>
              <a:rPr lang="en-US" sz="2800" b="1" dirty="0" smtClean="0">
                <a:effectLst>
                  <a:outerShdw blurRad="38100" dist="38100" dir="2700000" algn="tl">
                    <a:srgbClr val="000000">
                      <a:alpha val="43137"/>
                    </a:srgbClr>
                  </a:outerShdw>
                </a:effectLst>
              </a:rPr>
              <a:t>Authorizes </a:t>
            </a:r>
            <a:r>
              <a:rPr lang="en-US" sz="2800" b="1" dirty="0">
                <a:effectLst>
                  <a:outerShdw blurRad="38100" dist="38100" dir="2700000" algn="tl">
                    <a:srgbClr val="000000">
                      <a:alpha val="43137"/>
                    </a:srgbClr>
                  </a:outerShdw>
                </a:effectLst>
              </a:rPr>
              <a:t>aggressive ameliorative mosquito control measures within minimum 200 yard radius for 45 days</a:t>
            </a:r>
          </a:p>
          <a:p>
            <a:pPr lvl="2">
              <a:buClr>
                <a:schemeClr val="accent6"/>
              </a:buClr>
            </a:pPr>
            <a:r>
              <a:rPr lang="en-US" sz="2600" b="1" dirty="0" smtClean="0">
                <a:effectLst>
                  <a:outerShdw blurRad="38100" dist="38100" dir="2700000" algn="tl">
                    <a:srgbClr val="000000">
                      <a:alpha val="43137"/>
                    </a:srgbClr>
                  </a:outerShdw>
                </a:effectLst>
              </a:rPr>
              <a:t>Source reduction</a:t>
            </a:r>
          </a:p>
          <a:p>
            <a:pPr lvl="2">
              <a:buClr>
                <a:schemeClr val="accent6"/>
              </a:buClr>
            </a:pPr>
            <a:r>
              <a:rPr lang="en-US" sz="2600" b="1" dirty="0" smtClean="0">
                <a:effectLst>
                  <a:outerShdw blurRad="38100" dist="38100" dir="2700000" algn="tl">
                    <a:srgbClr val="000000">
                      <a:alpha val="43137"/>
                    </a:srgbClr>
                  </a:outerShdw>
                </a:effectLst>
              </a:rPr>
              <a:t>Treating containers with long-lasting larvicide</a:t>
            </a:r>
          </a:p>
          <a:p>
            <a:pPr lvl="2">
              <a:buClr>
                <a:schemeClr val="accent6"/>
              </a:buClr>
            </a:pPr>
            <a:r>
              <a:rPr lang="en-US" sz="2600" b="1" dirty="0" smtClean="0">
                <a:effectLst>
                  <a:outerShdw blurRad="38100" dist="38100" dir="2700000" algn="tl">
                    <a:srgbClr val="000000">
                      <a:alpha val="43137"/>
                    </a:srgbClr>
                  </a:outerShdw>
                </a:effectLst>
              </a:rPr>
              <a:t>Providing outdoor residual and spatial adulticide treatments</a:t>
            </a:r>
          </a:p>
          <a:p>
            <a:pPr lvl="2">
              <a:buClr>
                <a:schemeClr val="accent6"/>
              </a:buClr>
            </a:pPr>
            <a:r>
              <a:rPr lang="en-US" sz="2600" b="1" dirty="0" smtClean="0">
                <a:effectLst>
                  <a:outerShdw blurRad="38100" dist="38100" dir="2700000" algn="tl">
                    <a:srgbClr val="000000">
                      <a:alpha val="43137"/>
                    </a:srgbClr>
                  </a:outerShdw>
                </a:effectLst>
              </a:rPr>
              <a:t>Conducting surveillance</a:t>
            </a:r>
          </a:p>
          <a:p>
            <a:pPr lvl="2">
              <a:buClr>
                <a:schemeClr val="accent6"/>
              </a:buClr>
            </a:pPr>
            <a:r>
              <a:rPr lang="en-US" sz="2600" b="1" dirty="0" smtClean="0">
                <a:effectLst>
                  <a:outerShdw blurRad="38100" dist="38100" dir="2700000" algn="tl">
                    <a:srgbClr val="000000">
                      <a:alpha val="43137"/>
                    </a:srgbClr>
                  </a:outerShdw>
                </a:effectLst>
              </a:rPr>
              <a:t>Educating residents on ZikV and limiting exposure to mosquitoes</a:t>
            </a:r>
          </a:p>
          <a:p>
            <a:pPr lvl="2" algn="ctr">
              <a:buNone/>
            </a:pPr>
            <a:endParaRPr lang="en-US" b="1" dirty="0" smtClean="0">
              <a:effectLst>
                <a:outerShdw blurRad="38100" dist="38100" dir="2700000" algn="tl">
                  <a:srgbClr val="000000">
                    <a:alpha val="43137"/>
                  </a:srgbClr>
                </a:outerShdw>
              </a:effectLst>
            </a:endParaRPr>
          </a:p>
          <a:p>
            <a:pPr lvl="2">
              <a:buNone/>
            </a:pPr>
            <a:r>
              <a:rPr lang="en-US" sz="19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    		         Section </a:t>
            </a:r>
            <a:r>
              <a:rPr lang="en-US" b="1" dirty="0">
                <a:effectLst>
                  <a:outerShdw blurRad="38100" dist="38100" dir="2700000" algn="tl">
                    <a:srgbClr val="000000">
                      <a:alpha val="43137"/>
                    </a:srgbClr>
                  </a:outerShdw>
                </a:effectLst>
              </a:rPr>
              <a:t>388.45(1), Florida Statutes</a:t>
            </a:r>
          </a:p>
        </p:txBody>
      </p:sp>
      <p:pic>
        <p:nvPicPr>
          <p:cNvPr id="4" name="Picture 8" descr="Image result for florida zika putnam">
            <a:hlinkClick r:id="rId3"/>
          </p:cNvPr>
          <p:cNvPicPr>
            <a:picLocks noChangeAspect="1" noChangeArrowheads="1"/>
          </p:cNvPicPr>
          <p:nvPr/>
        </p:nvPicPr>
        <p:blipFill>
          <a:blip r:embed="rId4" cstate="email"/>
          <a:srcRect l="10252"/>
          <a:stretch>
            <a:fillRect/>
          </a:stretch>
        </p:blipFill>
        <p:spPr bwMode="auto">
          <a:xfrm>
            <a:off x="9062738" y="-1"/>
            <a:ext cx="3129263" cy="1857375"/>
          </a:xfrm>
          <a:prstGeom prst="rect">
            <a:avLst/>
          </a:prstGeom>
          <a:noFill/>
        </p:spPr>
      </p:pic>
    </p:spTree>
    <p:extLst>
      <p:ext uri="{BB962C8B-B14F-4D97-AF65-F5344CB8AC3E}">
        <p14:creationId xmlns="" xmlns:p14="http://schemas.microsoft.com/office/powerpoint/2010/main" val="2841184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349829"/>
          </a:xfrm>
        </p:spPr>
        <p:txBody>
          <a:bodyPr>
            <a:normAutofit/>
          </a:bodyPr>
          <a:lstStyle/>
          <a:p>
            <a:pPr algn="ctr"/>
            <a:r>
              <a:rPr lang="en-US" b="1" dirty="0" smtClean="0">
                <a:effectLst>
                  <a:outerShdw blurRad="38100" dist="38100" dir="2700000" algn="tl">
                    <a:srgbClr val="000000">
                      <a:alpha val="43137"/>
                    </a:srgbClr>
                  </a:outerShdw>
                </a:effectLst>
              </a:rPr>
              <a:t>Zika in Florida</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088571"/>
            <a:ext cx="12192000" cy="5617029"/>
          </a:xfrm>
        </p:spPr>
        <p:txBody>
          <a:bodyPr>
            <a:normAutofit/>
          </a:bodyPr>
          <a:lstStyle/>
          <a:p>
            <a:pPr>
              <a:buClr>
                <a:schemeClr val="tx1">
                  <a:lumMod val="95000"/>
                </a:schemeClr>
              </a:buClr>
              <a:buSzPct val="100000"/>
              <a:buFont typeface="Arial" pitchFamily="34" charset="0"/>
              <a:buChar char="•"/>
            </a:pPr>
            <a:r>
              <a:rPr lang="en-US" sz="3200" b="1" dirty="0" smtClean="0">
                <a:effectLst>
                  <a:outerShdw blurRad="38100" dist="38100" dir="2700000" algn="tl">
                    <a:srgbClr val="000000">
                      <a:alpha val="43137"/>
                    </a:srgbClr>
                  </a:outerShdw>
                </a:effectLst>
              </a:rPr>
              <a:t>Local transmission in </a:t>
            </a:r>
            <a:r>
              <a:rPr lang="en-US" sz="3200" b="1" dirty="0" err="1" smtClean="0">
                <a:effectLst>
                  <a:outerShdw blurRad="38100" dist="38100" dir="2700000" algn="tl">
                    <a:srgbClr val="000000">
                      <a:alpha val="43137"/>
                    </a:srgbClr>
                  </a:outerShdw>
                </a:effectLst>
              </a:rPr>
              <a:t>CONUS</a:t>
            </a:r>
            <a:endParaRPr lang="en-US" sz="3200" b="1" dirty="0" smtClean="0">
              <a:effectLst>
                <a:outerShdw blurRad="38100" dist="38100" dir="2700000" algn="tl">
                  <a:srgbClr val="000000">
                    <a:alpha val="43137"/>
                  </a:srgbClr>
                </a:outerShdw>
              </a:effectLst>
            </a:endParaRPr>
          </a:p>
          <a:p>
            <a:pPr lvl="1">
              <a:buClr>
                <a:srgbClr val="00CC00"/>
              </a:buClr>
              <a:buSzPct val="99000"/>
            </a:pPr>
            <a:r>
              <a:rPr lang="en-US" sz="2800" b="1" dirty="0" smtClean="0">
                <a:solidFill>
                  <a:srgbClr val="00CC00"/>
                </a:solidFill>
                <a:effectLst>
                  <a:outerShdw blurRad="38100" dist="38100" dir="2700000" algn="tl">
                    <a:srgbClr val="000000">
                      <a:alpha val="43137"/>
                    </a:srgbClr>
                  </a:outerShdw>
                </a:effectLst>
              </a:rPr>
              <a:t>July 29</a:t>
            </a:r>
            <a:r>
              <a:rPr lang="en-US" sz="2800" b="1" baseline="30000" dirty="0" smtClean="0">
                <a:solidFill>
                  <a:srgbClr val="00CC00"/>
                </a:solidFill>
                <a:effectLst>
                  <a:outerShdw blurRad="38100" dist="38100" dir="2700000" algn="tl">
                    <a:srgbClr val="000000">
                      <a:alpha val="43137"/>
                    </a:srgbClr>
                  </a:outerShdw>
                </a:effectLst>
              </a:rPr>
              <a:t>th</a:t>
            </a:r>
            <a:r>
              <a:rPr lang="en-US" sz="2800" b="1" dirty="0" smtClean="0">
                <a:solidFill>
                  <a:srgbClr val="00CC00"/>
                </a:solidFill>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original 2 mi</a:t>
            </a:r>
            <a:r>
              <a:rPr lang="en-US" sz="2800" b="1" baseline="30000" dirty="0" smtClean="0">
                <a:effectLst>
                  <a:outerShdw blurRad="38100" dist="38100" dir="2700000" algn="tl">
                    <a:srgbClr val="000000">
                      <a:alpha val="43137"/>
                    </a:srgbClr>
                  </a:outerShdw>
                </a:effectLst>
              </a:rPr>
              <a:t>2</a:t>
            </a:r>
            <a:r>
              <a:rPr lang="en-US" sz="2800" b="1" dirty="0" smtClean="0">
                <a:effectLst>
                  <a:outerShdw blurRad="38100" dist="38100" dir="2700000" algn="tl">
                    <a:srgbClr val="000000">
                      <a:alpha val="43137"/>
                    </a:srgbClr>
                  </a:outerShdw>
                </a:effectLst>
              </a:rPr>
              <a:t> area in Wynwood identified (Miami-Dade county)</a:t>
            </a:r>
          </a:p>
          <a:p>
            <a:pPr lvl="2">
              <a:buClr>
                <a:schemeClr val="accent6"/>
              </a:buClr>
              <a:buSzPct val="99000"/>
              <a:buFont typeface="Arial" pitchFamily="34" charset="0"/>
              <a:buChar char="•"/>
            </a:pPr>
            <a:r>
              <a:rPr lang="en-US" sz="2500" b="1" dirty="0" smtClean="0">
                <a:effectLst>
                  <a:outerShdw blurRad="38100" dist="38100" dir="2700000" algn="tl">
                    <a:srgbClr val="000000">
                      <a:alpha val="43137"/>
                    </a:srgbClr>
                  </a:outerShdw>
                </a:effectLst>
              </a:rPr>
              <a:t>Since lifted following 45 d no new cases after Aug 5</a:t>
            </a:r>
            <a:r>
              <a:rPr lang="en-US" sz="2500" b="1" baseline="30000" dirty="0" smtClean="0">
                <a:effectLst>
                  <a:outerShdw blurRad="38100" dist="38100" dir="2700000" algn="tl">
                    <a:srgbClr val="000000">
                      <a:alpha val="43137"/>
                    </a:srgbClr>
                  </a:outerShdw>
                </a:effectLst>
              </a:rPr>
              <a:t>th</a:t>
            </a:r>
            <a:r>
              <a:rPr lang="en-US" sz="2500" b="1" dirty="0" smtClean="0">
                <a:effectLst>
                  <a:outerShdw blurRad="38100" dist="38100" dir="2700000" algn="tl">
                    <a:srgbClr val="000000">
                      <a:alpha val="43137"/>
                    </a:srgbClr>
                  </a:outerShdw>
                </a:effectLst>
              </a:rPr>
              <a:t> </a:t>
            </a:r>
          </a:p>
          <a:p>
            <a:pPr lvl="1">
              <a:buClr>
                <a:srgbClr val="00CC00"/>
              </a:buClr>
              <a:buSzPct val="99000"/>
            </a:pPr>
            <a:r>
              <a:rPr lang="en-US" sz="2800" b="1" dirty="0" smtClean="0">
                <a:solidFill>
                  <a:srgbClr val="00CC00"/>
                </a:solidFill>
                <a:effectLst>
                  <a:outerShdw blurRad="38100" dist="38100" dir="2700000" algn="tl">
                    <a:srgbClr val="000000">
                      <a:alpha val="43137"/>
                    </a:srgbClr>
                  </a:outerShdw>
                </a:effectLst>
              </a:rPr>
              <a:t>August 19</a:t>
            </a:r>
            <a:r>
              <a:rPr lang="en-US" sz="2800" b="1" baseline="30000" dirty="0" smtClean="0">
                <a:solidFill>
                  <a:srgbClr val="00CC00"/>
                </a:solidFill>
                <a:effectLst>
                  <a:outerShdw blurRad="38100" dist="38100" dir="2700000" algn="tl">
                    <a:srgbClr val="000000">
                      <a:alpha val="43137"/>
                    </a:srgbClr>
                  </a:outerShdw>
                </a:effectLst>
              </a:rPr>
              <a:t>th</a:t>
            </a:r>
            <a:r>
              <a:rPr lang="en-US" sz="2800" b="1" dirty="0" smtClean="0">
                <a:solidFill>
                  <a:srgbClr val="00CC00"/>
                </a:solidFill>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new </a:t>
            </a:r>
            <a:r>
              <a:rPr lang="en-US" sz="2800" b="1" dirty="0">
                <a:effectLst>
                  <a:outerShdw blurRad="38100" dist="38100" dir="2700000" algn="tl">
                    <a:srgbClr val="000000">
                      <a:alpha val="43137"/>
                    </a:srgbClr>
                  </a:outerShdw>
                </a:effectLst>
              </a:rPr>
              <a:t>1.5 </a:t>
            </a:r>
            <a:r>
              <a:rPr lang="en-US" sz="2800" b="1" dirty="0" smtClean="0">
                <a:effectLst>
                  <a:outerShdw blurRad="38100" dist="38100" dir="2700000" algn="tl">
                    <a:srgbClr val="000000">
                      <a:alpha val="43137"/>
                    </a:srgbClr>
                  </a:outerShdw>
                </a:effectLst>
              </a:rPr>
              <a:t>mi</a:t>
            </a:r>
            <a:r>
              <a:rPr lang="en-US" sz="2800" b="1" baseline="30000" dirty="0" smtClean="0">
                <a:effectLst>
                  <a:outerShdw blurRad="38100" dist="38100" dir="2700000" algn="tl">
                    <a:srgbClr val="000000">
                      <a:alpha val="43137"/>
                    </a:srgbClr>
                  </a:outerShdw>
                </a:effectLst>
              </a:rPr>
              <a:t>2</a:t>
            </a:r>
            <a:r>
              <a:rPr lang="en-US" sz="2800" b="1" dirty="0" smtClean="0">
                <a:effectLst>
                  <a:outerShdw blurRad="38100" dist="38100" dir="2700000" algn="tl">
                    <a:srgbClr val="000000">
                      <a:alpha val="43137"/>
                    </a:srgbClr>
                  </a:outerShdw>
                </a:effectLst>
              </a:rPr>
              <a:t> location on Miami Beach identified (M-D county)</a:t>
            </a:r>
          </a:p>
          <a:p>
            <a:pPr lvl="2">
              <a:buClr>
                <a:schemeClr val="accent6"/>
              </a:buClr>
              <a:buSzPct val="99000"/>
              <a:buFont typeface="Arial" pitchFamily="34" charset="0"/>
              <a:buChar char="•"/>
            </a:pPr>
            <a:r>
              <a:rPr lang="en-US" sz="2500" b="1" dirty="0" smtClean="0">
                <a:effectLst>
                  <a:outerShdw blurRad="38100" dist="38100" dir="2700000" algn="tl">
                    <a:srgbClr val="000000">
                      <a:alpha val="43137"/>
                    </a:srgbClr>
                  </a:outerShdw>
                </a:effectLst>
              </a:rPr>
              <a:t>Later expanded to 4.5 </a:t>
            </a:r>
            <a:r>
              <a:rPr lang="en-US" sz="2500" b="1" dirty="0" err="1" smtClean="0">
                <a:effectLst>
                  <a:outerShdw blurRad="38100" dist="38100" dir="2700000" algn="tl">
                    <a:srgbClr val="000000">
                      <a:alpha val="43137"/>
                    </a:srgbClr>
                  </a:outerShdw>
                </a:effectLst>
              </a:rPr>
              <a:t>mi</a:t>
            </a:r>
            <a:r>
              <a:rPr lang="en-US" sz="2500" b="1" baseline="30000" dirty="0" err="1" smtClean="0">
                <a:effectLst>
                  <a:outerShdw blurRad="38100" dist="38100" dir="2700000" algn="tl">
                    <a:srgbClr val="000000">
                      <a:alpha val="43137"/>
                    </a:srgbClr>
                  </a:outerShdw>
                </a:effectLst>
              </a:rPr>
              <a:t>2</a:t>
            </a:r>
            <a:endParaRPr lang="en-US" sz="2500" b="1" dirty="0" smtClean="0">
              <a:solidFill>
                <a:schemeClr val="accent4">
                  <a:lumMod val="40000"/>
                  <a:lumOff val="60000"/>
                </a:schemeClr>
              </a:solidFill>
              <a:effectLst>
                <a:outerShdw blurRad="38100" dist="38100" dir="2700000" algn="tl">
                  <a:srgbClr val="000000">
                    <a:alpha val="43137"/>
                  </a:srgbClr>
                </a:outerShdw>
              </a:effectLst>
            </a:endParaRPr>
          </a:p>
          <a:p>
            <a:pPr lvl="1">
              <a:buClr>
                <a:srgbClr val="00CC00"/>
              </a:buClr>
              <a:buSzPct val="99000"/>
            </a:pPr>
            <a:r>
              <a:rPr lang="en-US" sz="2800" b="1" dirty="0" smtClean="0">
                <a:solidFill>
                  <a:srgbClr val="00CC00"/>
                </a:solidFill>
                <a:effectLst>
                  <a:outerShdw blurRad="38100" dist="38100" dir="2700000" algn="tl">
                    <a:srgbClr val="000000">
                      <a:alpha val="43137"/>
                    </a:srgbClr>
                  </a:outerShdw>
                </a:effectLst>
              </a:rPr>
              <a:t>8 positive mosquito pools </a:t>
            </a:r>
            <a:r>
              <a:rPr lang="en-US" sz="2800" b="1" dirty="0" smtClean="0">
                <a:effectLst>
                  <a:outerShdw blurRad="38100" dist="38100" dir="2700000" algn="tl">
                    <a:srgbClr val="000000">
                      <a:alpha val="43137"/>
                    </a:srgbClr>
                  </a:outerShdw>
                </a:effectLst>
              </a:rPr>
              <a:t>identified from Miami Beach collections</a:t>
            </a:r>
          </a:p>
          <a:p>
            <a:pPr lvl="2">
              <a:buClr>
                <a:schemeClr val="accent6"/>
              </a:buClr>
              <a:buSzPct val="99000"/>
            </a:pPr>
            <a:r>
              <a:rPr lang="en-US" sz="2500" b="1" dirty="0" smtClean="0">
                <a:effectLst>
                  <a:outerShdw blurRad="38100" dist="38100" dir="2700000" algn="tl">
                    <a:srgbClr val="000000">
                      <a:alpha val="43137"/>
                    </a:srgbClr>
                  </a:outerShdw>
                </a:effectLst>
              </a:rPr>
              <a:t>Collected 8/22, 8/23, 9/4, 9/9, 9/20, 9/23, and 10/5</a:t>
            </a:r>
          </a:p>
          <a:p>
            <a:pPr lvl="2">
              <a:buClr>
                <a:schemeClr val="accent6"/>
              </a:buClr>
              <a:buSzPct val="99000"/>
            </a:pPr>
            <a:r>
              <a:rPr lang="en-US" sz="2500" b="1" dirty="0" smtClean="0">
                <a:effectLst>
                  <a:outerShdw blurRad="38100" dist="38100" dir="2700000" algn="tl">
                    <a:srgbClr val="000000">
                      <a:alpha val="43137"/>
                    </a:srgbClr>
                  </a:outerShdw>
                </a:effectLst>
              </a:rPr>
              <a:t>All </a:t>
            </a:r>
            <a:r>
              <a:rPr lang="en-US" sz="2500" b="1" i="1" dirty="0" smtClean="0">
                <a:effectLst>
                  <a:outerShdw blurRad="38100" dist="38100" dir="2700000" algn="tl">
                    <a:srgbClr val="000000">
                      <a:alpha val="43137"/>
                    </a:srgbClr>
                  </a:outerShdw>
                </a:effectLst>
              </a:rPr>
              <a:t>Aedes aegypti </a:t>
            </a:r>
            <a:r>
              <a:rPr lang="en-US" sz="2500" b="1" dirty="0" smtClean="0">
                <a:effectLst>
                  <a:outerShdw blurRad="38100" dist="38100" dir="2700000" algn="tl">
                    <a:srgbClr val="000000">
                      <a:alpha val="43137"/>
                    </a:srgbClr>
                  </a:outerShdw>
                </a:effectLst>
              </a:rPr>
              <a:t>in BG Sentinel traps (BG lure, octenol, and CO</a:t>
            </a:r>
            <a:r>
              <a:rPr lang="en-US" sz="2500" b="1" baseline="-25000" dirty="0" smtClean="0">
                <a:effectLst>
                  <a:outerShdw blurRad="38100" dist="38100" dir="2700000" algn="tl">
                    <a:srgbClr val="000000">
                      <a:alpha val="43137"/>
                    </a:srgbClr>
                  </a:outerShdw>
                </a:effectLst>
              </a:rPr>
              <a:t>2</a:t>
            </a:r>
            <a:r>
              <a:rPr lang="en-US" sz="2500" b="1" dirty="0" smtClean="0">
                <a:effectLst>
                  <a:outerShdw blurRad="38100" dist="38100" dir="2700000" algn="tl">
                    <a:srgbClr val="000000">
                      <a:alpha val="43137"/>
                    </a:srgbClr>
                  </a:outerShdw>
                </a:effectLst>
              </a:rPr>
              <a:t>)</a:t>
            </a:r>
            <a:endParaRPr lang="en-US" sz="2500" b="1" dirty="0" smtClean="0">
              <a:solidFill>
                <a:schemeClr val="tx1">
                  <a:lumMod val="95000"/>
                </a:schemeClr>
              </a:solidFill>
              <a:effectLst>
                <a:outerShdw blurRad="38100" dist="38100" dir="2700000" algn="tl">
                  <a:srgbClr val="000000">
                    <a:alpha val="43137"/>
                  </a:srgbClr>
                </a:outerShdw>
              </a:effectLst>
            </a:endParaRPr>
          </a:p>
          <a:p>
            <a:pPr lvl="1">
              <a:buClr>
                <a:srgbClr val="00CC00"/>
              </a:buClr>
              <a:buSzPct val="99000"/>
            </a:pPr>
            <a:r>
              <a:rPr lang="en-US" sz="2800" b="1" dirty="0" smtClean="0">
                <a:solidFill>
                  <a:srgbClr val="00CC00"/>
                </a:solidFill>
                <a:effectLst>
                  <a:outerShdw blurRad="38100" dist="38100" dir="2700000" algn="tl">
                    <a:srgbClr val="000000">
                      <a:alpha val="43137"/>
                    </a:srgbClr>
                  </a:outerShdw>
                </a:effectLst>
              </a:rPr>
              <a:t>October 13</a:t>
            </a:r>
            <a:r>
              <a:rPr lang="en-US" sz="2800" b="1" baseline="30000" dirty="0" smtClean="0">
                <a:solidFill>
                  <a:srgbClr val="00CC00"/>
                </a:solidFill>
                <a:effectLst>
                  <a:outerShdw blurRad="38100" dist="38100" dir="2700000" algn="tl">
                    <a:srgbClr val="000000">
                      <a:alpha val="43137"/>
                    </a:srgbClr>
                  </a:outerShdw>
                </a:effectLst>
              </a:rPr>
              <a:t>th</a:t>
            </a:r>
            <a:r>
              <a:rPr lang="en-US" sz="2800" b="1" dirty="0" smtClean="0">
                <a:solidFill>
                  <a:srgbClr val="00CC00"/>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 new 1 mi</a:t>
            </a:r>
            <a:r>
              <a:rPr lang="en-US" sz="2800" b="1" baseline="30000" dirty="0" smtClean="0">
                <a:effectLst>
                  <a:outerShdw blurRad="38100" dist="38100" dir="2700000" algn="tl">
                    <a:srgbClr val="000000">
                      <a:alpha val="43137"/>
                    </a:srgbClr>
                  </a:outerShdw>
                </a:effectLst>
              </a:rPr>
              <a:t>2</a:t>
            </a:r>
            <a:r>
              <a:rPr lang="en-US" sz="2800" b="1" dirty="0" smtClean="0">
                <a:effectLst>
                  <a:outerShdw blurRad="38100" dist="38100" dir="2700000" algn="tl">
                    <a:srgbClr val="000000">
                      <a:alpha val="43137"/>
                    </a:srgbClr>
                  </a:outerShdw>
                </a:effectLst>
              </a:rPr>
              <a:t> location in Little River, Little Haiti (M-D county)</a:t>
            </a:r>
          </a:p>
          <a:p>
            <a:pPr lvl="1">
              <a:buClr>
                <a:schemeClr val="bg2">
                  <a:lumMod val="60000"/>
                  <a:lumOff val="40000"/>
                </a:schemeClr>
              </a:buClr>
              <a:buSzPct val="99000"/>
            </a:pPr>
            <a:endParaRPr lang="en-US" sz="2800" b="1" dirty="0" smtClean="0">
              <a:solidFill>
                <a:schemeClr val="accent4">
                  <a:lumMod val="40000"/>
                  <a:lumOff val="60000"/>
                </a:schemeClr>
              </a:solidFill>
              <a:effectLst>
                <a:outerShdw blurRad="38100" dist="38100" dir="2700000" algn="tl">
                  <a:srgbClr val="000000">
                    <a:alpha val="43137"/>
                  </a:srgbClr>
                </a:outerShdw>
              </a:effectLst>
            </a:endParaRPr>
          </a:p>
          <a:p>
            <a:pPr lvl="1">
              <a:buClr>
                <a:srgbClr val="00CC00"/>
              </a:buClr>
              <a:buSzPct val="99000"/>
            </a:pPr>
            <a:r>
              <a:rPr lang="en-US" sz="2800" b="1" dirty="0" smtClean="0">
                <a:solidFill>
                  <a:srgbClr val="00CC00"/>
                </a:solidFill>
                <a:effectLst>
                  <a:outerShdw blurRad="38100" dist="38100" dir="2700000" algn="tl">
                    <a:srgbClr val="000000">
                      <a:alpha val="43137"/>
                    </a:srgbClr>
                  </a:outerShdw>
                </a:effectLst>
              </a:rPr>
              <a:t>One offs </a:t>
            </a:r>
            <a:r>
              <a:rPr lang="en-US" sz="2800" b="1" dirty="0" smtClean="0">
                <a:effectLst>
                  <a:outerShdw blurRad="38100" dist="38100" dir="2700000" algn="tl">
                    <a:srgbClr val="000000">
                      <a:alpha val="43137"/>
                    </a:srgbClr>
                  </a:outerShdw>
                </a:effectLst>
              </a:rPr>
              <a:t>– Broward, Palm Beach, and Pinellas Counties</a:t>
            </a:r>
          </a:p>
          <a:p>
            <a:pPr>
              <a:buClr>
                <a:schemeClr val="accent4"/>
              </a:buClr>
              <a:buSzPct val="99000"/>
              <a:buFont typeface="Arial" pitchFamily="34" charset="0"/>
              <a:buChar char="•"/>
            </a:pPr>
            <a:endParaRPr lang="en-US" b="1" dirty="0" smtClean="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043351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http://www.floridahealth.gov/_documents/newsroom/press-releases/2016/10/_images/101316-county-map.jpg"/>
          <p:cNvPicPr>
            <a:picLocks noChangeAspect="1" noChangeArrowheads="1"/>
          </p:cNvPicPr>
          <p:nvPr/>
        </p:nvPicPr>
        <p:blipFill>
          <a:blip r:embed="rId2" cstate="print"/>
          <a:srcRect l="2446" t="2844" r="2445" b="2349"/>
          <a:stretch>
            <a:fillRect/>
          </a:stretch>
        </p:blipFill>
        <p:spPr bwMode="auto">
          <a:xfrm>
            <a:off x="478972" y="130629"/>
            <a:ext cx="11335621" cy="672737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974772" y="250372"/>
            <a:ext cx="2220685" cy="5998031"/>
            <a:chOff x="4974772" y="250372"/>
            <a:chExt cx="2220685" cy="5998031"/>
          </a:xfrm>
        </p:grpSpPr>
        <p:sp>
          <p:nvSpPr>
            <p:cNvPr id="9" name="Rounded Rectangle 8"/>
            <p:cNvSpPr/>
            <p:nvPr/>
          </p:nvSpPr>
          <p:spPr>
            <a:xfrm>
              <a:off x="6792686" y="250372"/>
              <a:ext cx="402771" cy="370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11" name="Rounded Rectangle 10"/>
            <p:cNvSpPr/>
            <p:nvPr/>
          </p:nvSpPr>
          <p:spPr>
            <a:xfrm>
              <a:off x="5138057" y="4125686"/>
              <a:ext cx="402771" cy="359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a:t>
              </a:r>
              <a:endParaRPr lang="en-US" dirty="0"/>
            </a:p>
          </p:txBody>
        </p:sp>
        <p:sp>
          <p:nvSpPr>
            <p:cNvPr id="12" name="Rounded Rectangle 11"/>
            <p:cNvSpPr/>
            <p:nvPr/>
          </p:nvSpPr>
          <p:spPr>
            <a:xfrm>
              <a:off x="4974772" y="5921830"/>
              <a:ext cx="402771" cy="326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5" name="Rounded Rectangle 14"/>
            <p:cNvSpPr/>
            <p:nvPr/>
          </p:nvSpPr>
          <p:spPr>
            <a:xfrm>
              <a:off x="5388429" y="4909457"/>
              <a:ext cx="402771" cy="326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6" name="Rounded Rectangle 15"/>
            <p:cNvSpPr/>
            <p:nvPr/>
          </p:nvSpPr>
          <p:spPr>
            <a:xfrm>
              <a:off x="6237516" y="3135086"/>
              <a:ext cx="402771" cy="359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17" name="Rounded Rectangle 16"/>
            <p:cNvSpPr/>
            <p:nvPr/>
          </p:nvSpPr>
          <p:spPr>
            <a:xfrm>
              <a:off x="6030686" y="3951513"/>
              <a:ext cx="402771" cy="348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grpSp>
          <p:nvGrpSpPr>
            <p:cNvPr id="25" name="Group 24"/>
            <p:cNvGrpSpPr/>
            <p:nvPr/>
          </p:nvGrpSpPr>
          <p:grpSpPr>
            <a:xfrm>
              <a:off x="6346372" y="5344885"/>
              <a:ext cx="642256" cy="478971"/>
              <a:chOff x="6313715" y="5203371"/>
              <a:chExt cx="642256" cy="478971"/>
            </a:xfrm>
          </p:grpSpPr>
          <p:sp>
            <p:nvSpPr>
              <p:cNvPr id="14" name="Rounded Rectangle 13"/>
              <p:cNvSpPr/>
              <p:nvPr/>
            </p:nvSpPr>
            <p:spPr>
              <a:xfrm>
                <a:off x="6313715" y="5203371"/>
                <a:ext cx="402771" cy="337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
            <p:nvSpPr>
              <p:cNvPr id="13" name="Rounded Rectangle 12"/>
              <p:cNvSpPr/>
              <p:nvPr/>
            </p:nvSpPr>
            <p:spPr>
              <a:xfrm>
                <a:off x="6553200" y="5344886"/>
                <a:ext cx="402771" cy="3374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a:t>
                </a:r>
                <a:endParaRPr lang="en-US" dirty="0"/>
              </a:p>
            </p:txBody>
          </p:sp>
        </p:grpSp>
      </p:grpSp>
      <p:sp>
        <p:nvSpPr>
          <p:cNvPr id="27" name="TextBox 26"/>
          <p:cNvSpPr txBox="1"/>
          <p:nvPr/>
        </p:nvSpPr>
        <p:spPr>
          <a:xfrm>
            <a:off x="9590315" y="6488668"/>
            <a:ext cx="740228" cy="369332"/>
          </a:xfrm>
          <a:prstGeom prst="rect">
            <a:avLst/>
          </a:prstGeom>
          <a:noFill/>
        </p:spPr>
        <p:txBody>
          <a:bodyPr wrap="square" rtlCol="0">
            <a:spAutoFit/>
          </a:bodyPr>
          <a:lstStyle/>
          <a:p>
            <a:r>
              <a:rPr lang="en-US" dirty="0" smtClean="0"/>
              <a:t>FGCU</a:t>
            </a:r>
            <a:endParaRPr lang="en-US" dirty="0"/>
          </a:p>
        </p:txBody>
      </p:sp>
      <p:pic>
        <p:nvPicPr>
          <p:cNvPr id="2" name="Picture 2"/>
          <p:cNvPicPr>
            <a:picLocks noChangeAspect="1" noChangeArrowheads="1"/>
          </p:cNvPicPr>
          <p:nvPr/>
        </p:nvPicPr>
        <p:blipFill>
          <a:blip r:embed="rId3"/>
          <a:srcRect l="2636" t="3152" r="2455" b="3030"/>
          <a:stretch>
            <a:fillRect/>
          </a:stretch>
        </p:blipFill>
        <p:spPr bwMode="auto">
          <a:xfrm>
            <a:off x="0" y="0"/>
            <a:ext cx="9220201" cy="6835666"/>
          </a:xfrm>
          <a:prstGeom prst="rect">
            <a:avLst/>
          </a:prstGeom>
          <a:noFill/>
          <a:ln w="9525">
            <a:noFill/>
            <a:miter lim="800000"/>
            <a:headEnd/>
            <a:tailEnd/>
          </a:ln>
          <a:effectLst/>
        </p:spPr>
      </p:pic>
      <p:grpSp>
        <p:nvGrpSpPr>
          <p:cNvPr id="24" name="Group 23"/>
          <p:cNvGrpSpPr/>
          <p:nvPr/>
        </p:nvGrpSpPr>
        <p:grpSpPr>
          <a:xfrm>
            <a:off x="9153525" y="4162425"/>
            <a:ext cx="3038475" cy="2695575"/>
            <a:chOff x="8414657" y="0"/>
            <a:chExt cx="3777343" cy="2558143"/>
          </a:xfrm>
        </p:grpSpPr>
        <p:pic>
          <p:nvPicPr>
            <p:cNvPr id="19" name="Picture 2" descr="http://www.floridahealth.gov/_documents/newsroom/press-releases/2016/10/_images/101316-county-map.jpg"/>
            <p:cNvPicPr>
              <a:picLocks noChangeAspect="1" noChangeArrowheads="1"/>
            </p:cNvPicPr>
            <p:nvPr/>
          </p:nvPicPr>
          <p:blipFill>
            <a:blip r:embed="rId4" cstate="print"/>
            <a:srcRect l="37933" t="2844" r="7604" b="6245"/>
            <a:stretch>
              <a:fillRect/>
            </a:stretch>
          </p:blipFill>
          <p:spPr bwMode="auto">
            <a:xfrm>
              <a:off x="9797143" y="0"/>
              <a:ext cx="2372403" cy="2463452"/>
            </a:xfrm>
            <a:prstGeom prst="rect">
              <a:avLst/>
            </a:prstGeom>
            <a:noFill/>
          </p:spPr>
        </p:pic>
        <p:pic>
          <p:nvPicPr>
            <p:cNvPr id="20" name="Picture 2" descr="http://www.floridahealth.gov/_documents/newsroom/press-releases/2016/10/_images/101316-county-map.jpg"/>
            <p:cNvPicPr>
              <a:picLocks noChangeAspect="1" noChangeArrowheads="1"/>
            </p:cNvPicPr>
            <p:nvPr/>
          </p:nvPicPr>
          <p:blipFill>
            <a:blip r:embed="rId4" cstate="print"/>
            <a:srcRect l="2446" t="51763" r="65337" b="4946"/>
            <a:stretch>
              <a:fillRect/>
            </a:stretch>
          </p:blipFill>
          <p:spPr bwMode="auto">
            <a:xfrm>
              <a:off x="8414657" y="1302956"/>
              <a:ext cx="1403358" cy="1173071"/>
            </a:xfrm>
            <a:prstGeom prst="rect">
              <a:avLst/>
            </a:prstGeom>
            <a:noFill/>
          </p:spPr>
        </p:pic>
        <p:pic>
          <p:nvPicPr>
            <p:cNvPr id="21" name="Picture 2" descr="http://www.floridahealth.gov/_documents/newsroom/press-releases/2016/10/_images/101316-county-map.jpg"/>
            <p:cNvPicPr>
              <a:picLocks noChangeAspect="1" noChangeArrowheads="1"/>
            </p:cNvPicPr>
            <p:nvPr/>
          </p:nvPicPr>
          <p:blipFill>
            <a:blip r:embed="rId4" cstate="print"/>
            <a:srcRect l="2446" t="85962" r="10837" b="1144"/>
            <a:stretch>
              <a:fillRect/>
            </a:stretch>
          </p:blipFill>
          <p:spPr bwMode="auto">
            <a:xfrm>
              <a:off x="8414657" y="2208756"/>
              <a:ext cx="3777343" cy="349387"/>
            </a:xfrm>
            <a:prstGeom prst="rect">
              <a:avLst/>
            </a:prstGeom>
            <a:noFill/>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3.amazonaws.com/wmfeimages/wp-content/uploads/2016/05/26162022/adam-putnam.jpg"/>
          <p:cNvPicPr>
            <a:picLocks noChangeAspect="1" noChangeArrowheads="1"/>
          </p:cNvPicPr>
          <p:nvPr/>
        </p:nvPicPr>
        <p:blipFill>
          <a:blip r:embed="rId2" cstate="email"/>
          <a:srcRect/>
          <a:stretch>
            <a:fillRect/>
          </a:stretch>
        </p:blipFill>
        <p:spPr bwMode="auto">
          <a:xfrm>
            <a:off x="8286750" y="1078924"/>
            <a:ext cx="3642456" cy="2224902"/>
          </a:xfrm>
          <a:prstGeom prst="rect">
            <a:avLst/>
          </a:prstGeom>
          <a:noFill/>
        </p:spPr>
      </p:pic>
      <p:sp>
        <p:nvSpPr>
          <p:cNvPr id="2" name="Title 1"/>
          <p:cNvSpPr>
            <a:spLocks noGrp="1"/>
          </p:cNvSpPr>
          <p:nvPr>
            <p:ph type="title"/>
          </p:nvPr>
        </p:nvSpPr>
        <p:spPr>
          <a:xfrm>
            <a:off x="1524000" y="0"/>
            <a:ext cx="9144000" cy="1466850"/>
          </a:xfrm>
        </p:spPr>
        <p:txBody>
          <a:bodyPr/>
          <a:lstStyle/>
          <a:p>
            <a:pPr algn="ctr"/>
            <a:r>
              <a:rPr lang="en-US" b="1" dirty="0" smtClean="0">
                <a:effectLst>
                  <a:outerShdw blurRad="38100" dist="38100" dir="2700000" algn="tl">
                    <a:srgbClr val="000000">
                      <a:alpha val="43137"/>
                    </a:srgbClr>
                  </a:outerShdw>
                </a:effectLst>
              </a:rPr>
              <a:t>FDACS Role in Response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3593" y="1447800"/>
            <a:ext cx="11938407" cy="5410200"/>
          </a:xfrm>
        </p:spPr>
        <p:txBody>
          <a:bodyPr>
            <a:normAutofit/>
          </a:bodyPr>
          <a:lstStyle/>
          <a:p>
            <a:pPr>
              <a:buClr>
                <a:srgbClr val="00CC00"/>
              </a:buClr>
              <a:buSzPct val="100000"/>
            </a:pPr>
            <a:r>
              <a:rPr lang="en-US" sz="3200" b="1" dirty="0">
                <a:effectLst>
                  <a:outerShdw blurRad="38100" dist="38100" dir="2700000" algn="tl">
                    <a:srgbClr val="000000">
                      <a:alpha val="43137"/>
                    </a:srgbClr>
                  </a:outerShdw>
                </a:effectLst>
              </a:rPr>
              <a:t>Department of Health </a:t>
            </a:r>
            <a:r>
              <a:rPr lang="en-US" sz="3200" b="1" dirty="0" smtClean="0">
                <a:effectLst>
                  <a:outerShdw blurRad="38100" dist="38100" dir="2700000" algn="tl">
                    <a:srgbClr val="000000">
                      <a:alpha val="43137"/>
                    </a:srgbClr>
                  </a:outerShdw>
                </a:effectLst>
              </a:rPr>
              <a:t>= </a:t>
            </a:r>
            <a:r>
              <a:rPr lang="en-US" sz="3200" b="1" dirty="0">
                <a:effectLst>
                  <a:outerShdw blurRad="38100" dist="38100" dir="2700000" algn="tl">
                    <a:srgbClr val="000000">
                      <a:alpha val="43137"/>
                    </a:srgbClr>
                  </a:outerShdw>
                </a:effectLst>
              </a:rPr>
              <a:t>lead agency</a:t>
            </a:r>
          </a:p>
          <a:p>
            <a:pPr>
              <a:buClr>
                <a:srgbClr val="00CC00"/>
              </a:buClr>
              <a:buSzPct val="100000"/>
            </a:pPr>
            <a:r>
              <a:rPr lang="en-US" sz="3200" b="1" dirty="0" err="1">
                <a:effectLst>
                  <a:outerShdw blurRad="38100" dist="38100" dir="2700000" algn="tl">
                    <a:srgbClr val="000000">
                      <a:alpha val="43137"/>
                    </a:srgbClr>
                  </a:outerShdw>
                </a:effectLst>
              </a:rPr>
              <a:t>FDACS’s</a:t>
            </a:r>
            <a:r>
              <a:rPr lang="en-US" sz="3200" b="1" dirty="0">
                <a:effectLst>
                  <a:outerShdw blurRad="38100" dist="38100" dir="2700000" algn="tl">
                    <a:srgbClr val="000000">
                      <a:alpha val="43137"/>
                    </a:srgbClr>
                  </a:outerShdw>
                </a:effectLst>
              </a:rPr>
              <a:t> role</a:t>
            </a:r>
          </a:p>
          <a:p>
            <a:pPr lvl="1">
              <a:buClr>
                <a:schemeClr val="accent6"/>
              </a:buClr>
              <a:buSzPct val="100000"/>
              <a:buFont typeface="Arial" pitchFamily="34" charset="0"/>
              <a:buChar char="•"/>
            </a:pPr>
            <a:r>
              <a:rPr lang="en-US" sz="2800" b="1" dirty="0" smtClean="0">
                <a:effectLst>
                  <a:outerShdw blurRad="38100" dist="38100" dir="2700000" algn="tl">
                    <a:srgbClr val="000000">
                      <a:alpha val="43137"/>
                    </a:srgbClr>
                  </a:outerShdw>
                </a:effectLst>
              </a:rPr>
              <a:t>Support to local MCPs &amp; FDoH</a:t>
            </a:r>
          </a:p>
          <a:p>
            <a:pPr lvl="2">
              <a:buClr>
                <a:srgbClr val="00B0F0"/>
              </a:buClr>
              <a:buSzPct val="100000"/>
              <a:buFont typeface="Arial" pitchFamily="34" charset="0"/>
              <a:buChar char="•"/>
            </a:pPr>
            <a:r>
              <a:rPr lang="en-US" sz="2600" b="1" dirty="0">
                <a:effectLst>
                  <a:outerShdw blurRad="38100" dist="38100" dir="2700000" algn="tl">
                    <a:srgbClr val="000000">
                      <a:alpha val="43137"/>
                    </a:srgbClr>
                  </a:outerShdw>
                </a:effectLst>
              </a:rPr>
              <a:t>Monitor local </a:t>
            </a:r>
            <a:r>
              <a:rPr lang="en-US" sz="2600" b="1" dirty="0" smtClean="0">
                <a:effectLst>
                  <a:outerShdw blurRad="38100" dist="38100" dir="2700000" algn="tl">
                    <a:srgbClr val="000000">
                      <a:alpha val="43137"/>
                    </a:srgbClr>
                  </a:outerShdw>
                </a:effectLst>
              </a:rPr>
              <a:t>MCPs </a:t>
            </a:r>
            <a:r>
              <a:rPr lang="en-US" sz="2600" b="1" dirty="0">
                <a:effectLst>
                  <a:outerShdw blurRad="38100" dist="38100" dir="2700000" algn="tl">
                    <a:srgbClr val="000000">
                      <a:alpha val="43137"/>
                    </a:srgbClr>
                  </a:outerShdw>
                </a:effectLst>
              </a:rPr>
              <a:t>as they respond to cases</a:t>
            </a:r>
          </a:p>
          <a:p>
            <a:pPr lvl="2">
              <a:buClr>
                <a:srgbClr val="00B0F0"/>
              </a:buClr>
              <a:buSzPct val="100000"/>
              <a:buFont typeface="Arial" pitchFamily="34" charset="0"/>
              <a:buChar char="•"/>
            </a:pPr>
            <a:r>
              <a:rPr lang="en-US" sz="2600" b="1" dirty="0">
                <a:effectLst>
                  <a:outerShdw blurRad="38100" dist="38100" dir="2700000" algn="tl">
                    <a:srgbClr val="000000">
                      <a:alpha val="43137"/>
                    </a:srgbClr>
                  </a:outerShdw>
                </a:effectLst>
              </a:rPr>
              <a:t>Identify resource needs and limitations of local </a:t>
            </a:r>
            <a:r>
              <a:rPr lang="en-US" sz="2600" b="1" dirty="0" smtClean="0">
                <a:effectLst>
                  <a:outerShdw blurRad="38100" dist="38100" dir="2700000" algn="tl">
                    <a:srgbClr val="000000">
                      <a:alpha val="43137"/>
                    </a:srgbClr>
                  </a:outerShdw>
                </a:effectLst>
              </a:rPr>
              <a:t>MCPs</a:t>
            </a:r>
            <a:endParaRPr lang="en-US" sz="2600" b="1" dirty="0">
              <a:effectLst>
                <a:outerShdw blurRad="38100" dist="38100" dir="2700000" algn="tl">
                  <a:srgbClr val="000000">
                    <a:alpha val="43137"/>
                  </a:srgbClr>
                </a:outerShdw>
              </a:effectLst>
            </a:endParaRPr>
          </a:p>
          <a:p>
            <a:pPr lvl="2">
              <a:buClr>
                <a:srgbClr val="00B0F0"/>
              </a:buClr>
              <a:buSzPct val="100000"/>
              <a:buFont typeface="Arial" pitchFamily="34" charset="0"/>
              <a:buChar char="•"/>
            </a:pPr>
            <a:r>
              <a:rPr lang="en-US" sz="2600" b="1" dirty="0">
                <a:effectLst>
                  <a:outerShdw blurRad="38100" dist="38100" dir="2700000" algn="tl">
                    <a:srgbClr val="000000">
                      <a:alpha val="43137"/>
                    </a:srgbClr>
                  </a:outerShdw>
                </a:effectLst>
              </a:rPr>
              <a:t>Supplement </a:t>
            </a:r>
            <a:r>
              <a:rPr lang="en-US" sz="2600" b="1" dirty="0" smtClean="0">
                <a:effectLst>
                  <a:outerShdw blurRad="38100" dist="38100" dir="2700000" algn="tl">
                    <a:srgbClr val="000000">
                      <a:alpha val="43137"/>
                    </a:srgbClr>
                  </a:outerShdw>
                </a:effectLst>
              </a:rPr>
              <a:t>MCPs </a:t>
            </a:r>
            <a:r>
              <a:rPr lang="en-US" sz="2600" b="1" dirty="0">
                <a:effectLst>
                  <a:outerShdw blurRad="38100" dist="38100" dir="2700000" algn="tl">
                    <a:srgbClr val="000000">
                      <a:alpha val="43137"/>
                    </a:srgbClr>
                  </a:outerShdw>
                </a:effectLst>
              </a:rPr>
              <a:t>as necessary</a:t>
            </a:r>
          </a:p>
          <a:p>
            <a:pPr lvl="1">
              <a:buClr>
                <a:schemeClr val="accent6"/>
              </a:buClr>
              <a:buSzPct val="100000"/>
              <a:buFont typeface="Arial" pitchFamily="34" charset="0"/>
              <a:buChar char="•"/>
            </a:pPr>
            <a:r>
              <a:rPr lang="en-US" sz="2800" b="1" dirty="0" smtClean="0">
                <a:effectLst>
                  <a:outerShdw blurRad="38100" dist="38100" dir="2700000" algn="tl">
                    <a:srgbClr val="000000">
                      <a:alpha val="43137"/>
                    </a:srgbClr>
                  </a:outerShdw>
                </a:effectLst>
              </a:rPr>
              <a:t>Provide technical assistance to MCPs &amp; FDoH</a:t>
            </a:r>
          </a:p>
          <a:p>
            <a:pPr lvl="1">
              <a:buClr>
                <a:schemeClr val="accent6"/>
              </a:buClr>
              <a:buSzPct val="100000"/>
              <a:buFont typeface="Arial" pitchFamily="34" charset="0"/>
              <a:buChar char="•"/>
            </a:pPr>
            <a:r>
              <a:rPr lang="en-US" sz="2800" b="1" dirty="0" smtClean="0">
                <a:effectLst>
                  <a:outerShdw blurRad="38100" dist="38100" dir="2700000" algn="tl">
                    <a:srgbClr val="000000">
                      <a:alpha val="43137"/>
                    </a:srgbClr>
                  </a:outerShdw>
                </a:effectLst>
              </a:rPr>
              <a:t>Facilitate sharing of mosquito control personnel/equipment between programs</a:t>
            </a:r>
          </a:p>
          <a:p>
            <a:pPr lvl="1">
              <a:buClr>
                <a:schemeClr val="accent6"/>
              </a:buClr>
              <a:buSzPct val="100000"/>
              <a:buFont typeface="Arial" pitchFamily="34" charset="0"/>
              <a:buChar char="•"/>
            </a:pPr>
            <a:r>
              <a:rPr lang="en-US" sz="2800" b="1" dirty="0" smtClean="0">
                <a:effectLst>
                  <a:outerShdw blurRad="38100" dist="38100" dir="2700000" algn="tl">
                    <a:srgbClr val="000000">
                      <a:alpha val="43137"/>
                    </a:srgbClr>
                  </a:outerShdw>
                </a:effectLst>
              </a:rPr>
              <a:t>Develop statewide control strategy</a:t>
            </a:r>
          </a:p>
          <a:p>
            <a:pPr lvl="2">
              <a:buClr>
                <a:srgbClr val="00B0F0"/>
              </a:buClr>
              <a:buSzPct val="100000"/>
            </a:pPr>
            <a:r>
              <a:rPr lang="en-US" sz="2600" b="1" dirty="0" smtClean="0">
                <a:effectLst>
                  <a:outerShdw blurRad="38100" dist="38100" dir="2700000" algn="tl">
                    <a:srgbClr val="000000">
                      <a:alpha val="43137"/>
                    </a:srgbClr>
                  </a:outerShdw>
                </a:effectLst>
              </a:rPr>
              <a:t>Task Force for open counties or limited programs</a:t>
            </a:r>
          </a:p>
        </p:txBody>
      </p:sp>
    </p:spTree>
    <p:extLst>
      <p:ext uri="{BB962C8B-B14F-4D97-AF65-F5344CB8AC3E}">
        <p14:creationId xmlns="" xmlns:p14="http://schemas.microsoft.com/office/powerpoint/2010/main" val="212194408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3937</TotalTime>
  <Words>2097</Words>
  <Application>Microsoft Office PowerPoint</Application>
  <PresentationFormat>Custom</PresentationFormat>
  <Paragraphs>229</Paragraphs>
  <Slides>22</Slides>
  <Notes>11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Depth</vt:lpstr>
      <vt:lpstr>Slide 1</vt:lpstr>
      <vt:lpstr>Slide 2</vt:lpstr>
      <vt:lpstr>Public Health Emergency Declaration</vt:lpstr>
      <vt:lpstr>Slide 4</vt:lpstr>
      <vt:lpstr>Mosquito Declaration</vt:lpstr>
      <vt:lpstr>Zika in Florida</vt:lpstr>
      <vt:lpstr>Slide 7</vt:lpstr>
      <vt:lpstr>Slide 8</vt:lpstr>
      <vt:lpstr>FDACS Role in Response</vt:lpstr>
      <vt:lpstr>Outreach to Affected Counties</vt:lpstr>
      <vt:lpstr>Technical Guidance &amp; Outreach</vt:lpstr>
      <vt:lpstr>Zika Case Response</vt:lpstr>
      <vt:lpstr>Technical Guidance &amp; Outreach</vt:lpstr>
      <vt:lpstr>Need for Increased Surveillance</vt:lpstr>
      <vt:lpstr>Need for Increased Surveillance</vt:lpstr>
      <vt:lpstr>State Response</vt:lpstr>
      <vt:lpstr>State Response Plan/Local Aid</vt:lpstr>
      <vt:lpstr>State Response Plan/Local Aid</vt:lpstr>
      <vt:lpstr>Task Force</vt:lpstr>
      <vt:lpstr>US EPA Region IV Funding</vt:lpstr>
      <vt:lpstr>Hurdles</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Zika Vector Control</dc:title>
  <dc:creator>Rogers, Adriane</dc:creator>
  <cp:lastModifiedBy>tambasa</cp:lastModifiedBy>
  <cp:revision>311</cp:revision>
  <dcterms:created xsi:type="dcterms:W3CDTF">2016-04-13T01:08:38Z</dcterms:created>
  <dcterms:modified xsi:type="dcterms:W3CDTF">2016-12-02T15:52:02Z</dcterms:modified>
</cp:coreProperties>
</file>